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304" r:id="rId2"/>
    <p:sldId id="314" r:id="rId3"/>
    <p:sldId id="313" r:id="rId4"/>
    <p:sldId id="315" r:id="rId5"/>
    <p:sldId id="317" r:id="rId6"/>
    <p:sldId id="318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300" r:id="rId16"/>
    <p:sldId id="301" r:id="rId17"/>
    <p:sldId id="298" r:id="rId18"/>
    <p:sldId id="299" r:id="rId19"/>
    <p:sldId id="319" r:id="rId20"/>
    <p:sldId id="320" r:id="rId21"/>
    <p:sldId id="302" r:id="rId22"/>
    <p:sldId id="303" r:id="rId23"/>
    <p:sldId id="307" r:id="rId24"/>
    <p:sldId id="256" r:id="rId25"/>
    <p:sldId id="306" r:id="rId26"/>
    <p:sldId id="260" r:id="rId27"/>
    <p:sldId id="261" r:id="rId28"/>
    <p:sldId id="279" r:id="rId29"/>
    <p:sldId id="280" r:id="rId30"/>
    <p:sldId id="282" r:id="rId31"/>
    <p:sldId id="274" r:id="rId32"/>
    <p:sldId id="281" r:id="rId33"/>
    <p:sldId id="283" r:id="rId34"/>
    <p:sldId id="276" r:id="rId35"/>
    <p:sldId id="284" r:id="rId36"/>
    <p:sldId id="286" r:id="rId37"/>
    <p:sldId id="285" r:id="rId38"/>
    <p:sldId id="277" r:id="rId39"/>
    <p:sldId id="278" r:id="rId40"/>
    <p:sldId id="287" r:id="rId41"/>
    <p:sldId id="288" r:id="rId42"/>
    <p:sldId id="289" r:id="rId43"/>
    <p:sldId id="308" r:id="rId44"/>
    <p:sldId id="309" r:id="rId45"/>
    <p:sldId id="310" r:id="rId46"/>
    <p:sldId id="311" r:id="rId47"/>
    <p:sldId id="312" r:id="rId48"/>
    <p:sldId id="321" r:id="rId49"/>
    <p:sldId id="325" r:id="rId50"/>
    <p:sldId id="326" r:id="rId51"/>
    <p:sldId id="322" r:id="rId52"/>
    <p:sldId id="323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23E74"/>
    <a:srgbClr val="001746"/>
    <a:srgbClr val="001B50"/>
    <a:srgbClr val="062270"/>
    <a:srgbClr val="3251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26" autoAdjust="0"/>
    <p:restoredTop sz="94660"/>
  </p:normalViewPr>
  <p:slideViewPr>
    <p:cSldViewPr>
      <p:cViewPr>
        <p:scale>
          <a:sx n="86" d="100"/>
          <a:sy n="86" d="100"/>
        </p:scale>
        <p:origin x="-1776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DA120-6D94-4F19-99F5-38F49E71AC3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7CE9-AF00-4AAE-A05F-599246CDD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16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DA120-6D94-4F19-99F5-38F49E71AC3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7CE9-AF00-4AAE-A05F-599246CDD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49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DA120-6D94-4F19-99F5-38F49E71AC3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7CE9-AF00-4AAE-A05F-599246CDD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79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DA120-6D94-4F19-99F5-38F49E71AC3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7CE9-AF00-4AAE-A05F-599246CDD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86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DA120-6D94-4F19-99F5-38F49E71AC3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7CE9-AF00-4AAE-A05F-599246CDD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43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DA120-6D94-4F19-99F5-38F49E71AC3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7CE9-AF00-4AAE-A05F-599246CDD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37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DA120-6D94-4F19-99F5-38F49E71AC3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7CE9-AF00-4AAE-A05F-599246CDD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43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DA120-6D94-4F19-99F5-38F49E71AC3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7CE9-AF00-4AAE-A05F-599246CDD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DA120-6D94-4F19-99F5-38F49E71AC3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7CE9-AF00-4AAE-A05F-599246CDD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27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DA120-6D94-4F19-99F5-38F49E71AC3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7CE9-AF00-4AAE-A05F-599246CDD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123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DA120-6D94-4F19-99F5-38F49E71AC3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7CE9-AF00-4AAE-A05F-599246CDD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8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DA120-6D94-4F19-99F5-38F49E71AC3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57CE9-AF00-4AAE-A05F-599246CDD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275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s://disk.yandex.ru/client/disk/%D0%92%D0%B8%D0%B4%D0%B5%D0%BE%20%D0%BD%D0%B0%20%D0%B2%D0%B5%D0%B1%D0%B8%D0%BD%D0%B0%D1%80" TargetMode="Externa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09422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dirty="0"/>
              <a:t>Муниципальное общеобразовательное учреждение </a:t>
            </a:r>
          </a:p>
          <a:p>
            <a:pPr algn="ctr"/>
            <a:r>
              <a:rPr lang="ru-RU" altLang="ru-RU" b="1" i="1" dirty="0"/>
              <a:t>«Средняя общеобразовательная школа №26» города Вологды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7584" y="4077072"/>
            <a:ext cx="8064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+mj-lt"/>
              </a:rPr>
              <a:t>Инструментарий для  реализации </a:t>
            </a:r>
            <a:r>
              <a:rPr lang="ru-RU" sz="3600" b="1" i="1" dirty="0" err="1" smtClean="0">
                <a:solidFill>
                  <a:srgbClr val="C00000"/>
                </a:solidFill>
                <a:latin typeface="+mj-lt"/>
              </a:rPr>
              <a:t>критериальной</a:t>
            </a:r>
            <a:r>
              <a:rPr lang="ru-RU" sz="3600" b="1" i="1" dirty="0" smtClean="0">
                <a:solidFill>
                  <a:srgbClr val="C00000"/>
                </a:solidFill>
                <a:latin typeface="+mj-lt"/>
              </a:rPr>
              <a:t> системы  оценивания</a:t>
            </a:r>
          </a:p>
          <a:p>
            <a:r>
              <a:rPr lang="ru-RU" sz="3600" b="1" i="1" dirty="0" smtClean="0">
                <a:solidFill>
                  <a:srgbClr val="C00000"/>
                </a:solidFill>
                <a:latin typeface="+mj-lt"/>
              </a:rPr>
              <a:t> на основе 10-ти балльной шкалы </a:t>
            </a:r>
            <a:endParaRPr lang="ru-RU" sz="3600" b="1" i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9158" y="1166242"/>
            <a:ext cx="3621748" cy="2717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C:\Users\Наталья\Desktop\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9" y="69219"/>
            <a:ext cx="1071562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1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475763"/>
              </p:ext>
            </p:extLst>
          </p:nvPr>
        </p:nvGraphicFramePr>
        <p:xfrm>
          <a:off x="107504" y="404664"/>
          <a:ext cx="8915399" cy="597010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24136"/>
                <a:gridCol w="504056"/>
                <a:gridCol w="648072"/>
                <a:gridCol w="6539135"/>
              </a:tblGrid>
              <a:tr h="526676">
                <a:tc gridSpan="4"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800" kern="1200" dirty="0" smtClean="0">
                          <a:effectLst/>
                        </a:rPr>
                        <a:t>ПРОДУКТИВНЫЙ   УРОВЕНЬ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4" marR="59034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4" marR="59034" marT="0" marB="0"/>
                </a:tc>
                <a:tc hMerge="1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4" marR="59034" marT="0" marB="0"/>
                </a:tc>
              </a:tr>
              <a:tr h="291968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800" b="1" dirty="0" smtClean="0">
                          <a:solidFill>
                            <a:srgbClr val="7030A0"/>
                          </a:solidFill>
                          <a:effectLst/>
                        </a:rPr>
                        <a:t>4. Достаточный</a:t>
                      </a:r>
                      <a:endParaRPr lang="ru-RU" sz="24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Хорошо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 vert="vert27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 Осознанное владение программным материалом, видение взаимосвязей частей изучаемого материала и осознание причинно-следственных связей;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Умение применять знания в типичных, вариативных и иногда проблемных ситуациях;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Проявление способности исправить собственные ошибки при указании на них;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Естественная мотивация в выполнении творческих заданий;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Активное участие в выполнении творческого задания в группе;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Самокритичность и умение ставить цель по устранению своих ошибок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/>
                </a:tc>
              </a:tr>
              <a:tr h="229403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</a:rPr>
                        <a:t>8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Очень хорошо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 vert="vert27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Освоение учебного материала и самостоятельное применение его в типичных, вариативных и проблемных ситуациях;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Умение исправить собственные ошибки, самокритичность, планирование действий по совершенствованию навыков решения учебных проблем и задач;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Использование полученных знаний для решения проблем в жизненных ситуациях;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Выполнение заданий творческого характера в группе и самостоятельно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23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756782"/>
              </p:ext>
            </p:extLst>
          </p:nvPr>
        </p:nvGraphicFramePr>
        <p:xfrm>
          <a:off x="158516" y="142082"/>
          <a:ext cx="8985484" cy="637235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414641"/>
                <a:gridCol w="733294"/>
                <a:gridCol w="537357"/>
                <a:gridCol w="6300192"/>
              </a:tblGrid>
              <a:tr h="29866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800" b="1" dirty="0" smtClean="0">
                          <a:solidFill>
                            <a:srgbClr val="7030A0"/>
                          </a:solidFill>
                          <a:effectLst/>
                        </a:rPr>
                        <a:t>5</a:t>
                      </a:r>
                      <a:r>
                        <a:rPr lang="ru-RU" sz="2400" b="1" dirty="0" smtClean="0">
                          <a:solidFill>
                            <a:srgbClr val="7030A0"/>
                          </a:solidFill>
                          <a:effectLst/>
                        </a:rPr>
                        <a:t>. 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effectLst/>
                        </a:rPr>
                        <a:t>Высокий</a:t>
                      </a:r>
                      <a:endParaRPr lang="ru-RU" sz="28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</a:rPr>
                        <a:t>9</a:t>
                      </a:r>
                      <a:endParaRPr lang="ru-RU" sz="2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Отлично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 vert="vert27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Полное овладение учебным материалом и его воспроизведение с собственными дополнениями и аргументами;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Свободное оперирование учебным материалом в проблемных и креативных ситуациях;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Выполнение заданий творческого характера в группе и самостоятельно, умение провести рефлексию деятельности;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Высокий уровень самостоятельности и творческого подхода;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Допущение незначительных погрешностей, не влияющих на результат;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Творческое использование полученных знаний для решения проблем в жизненных ситуациях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</a:tr>
              <a:tr h="441214"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ТВОРЧЕСКИЙ УРОВЕНЬ</a:t>
                      </a:r>
                      <a:endParaRPr lang="ru-RU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9704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 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endParaRPr lang="ru-RU" sz="2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Превосходно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 vert="vert27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Творческое осмысление учебного материала, использование дополнительных источников для более глубокого осмысления сущности явлений (видение смысловой структуры материала);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Выявление недостающих элементов структуры, дополнение ими этой структуры; 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Выделение проблемных аспектов изучаемого материала естественная мотивация в изучении предмета;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effectLst/>
                        </a:rPr>
                        <a:t>Оригинальное использование полученных знаний для решения проблем в жизненных ситуациях.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604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2" t="2976" r="12542"/>
          <a:stretch/>
        </p:blipFill>
        <p:spPr bwMode="auto">
          <a:xfrm>
            <a:off x="251520" y="215280"/>
            <a:ext cx="8784976" cy="6499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487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4" t="3770" r="12320" b="12568"/>
          <a:stretch/>
        </p:blipFill>
        <p:spPr bwMode="auto">
          <a:xfrm>
            <a:off x="268850" y="476672"/>
            <a:ext cx="8700773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241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8" t="6349" r="11316"/>
          <a:stretch/>
        </p:blipFill>
        <p:spPr bwMode="auto">
          <a:xfrm>
            <a:off x="179512" y="188640"/>
            <a:ext cx="8784976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980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3" t="13294" r="11985"/>
          <a:stretch/>
        </p:blipFill>
        <p:spPr bwMode="auto">
          <a:xfrm>
            <a:off x="251520" y="240134"/>
            <a:ext cx="8634227" cy="5997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011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0" r="9977"/>
          <a:stretch/>
        </p:blipFill>
        <p:spPr bwMode="auto">
          <a:xfrm>
            <a:off x="186114" y="188640"/>
            <a:ext cx="8745945" cy="6379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342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6" t="21931" r="1812" b="16300"/>
          <a:stretch/>
        </p:blipFill>
        <p:spPr bwMode="auto">
          <a:xfrm>
            <a:off x="107503" y="261299"/>
            <a:ext cx="8915874" cy="3948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9" t="26984" r="2124" b="43296"/>
          <a:stretch/>
        </p:blipFill>
        <p:spPr bwMode="auto">
          <a:xfrm>
            <a:off x="46641" y="4221088"/>
            <a:ext cx="9037599" cy="1921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0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8" t="43451" r="2280" b="24009"/>
          <a:stretch/>
        </p:blipFill>
        <p:spPr bwMode="auto">
          <a:xfrm>
            <a:off x="395536" y="552759"/>
            <a:ext cx="8568952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831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711034"/>
              </p:ext>
            </p:extLst>
          </p:nvPr>
        </p:nvGraphicFramePr>
        <p:xfrm>
          <a:off x="395537" y="476672"/>
          <a:ext cx="8496944" cy="5852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7040"/>
                <a:gridCol w="2544969"/>
                <a:gridCol w="4814935"/>
              </a:tblGrid>
              <a:tr h="586149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1)Учащийся  выполнил работу  в объеме не менее 50% самостоятельно, но затрудняется в выполнении отдельных технологических операций и обращается за помощью к одноклассникам или учителю. </a:t>
                      </a:r>
                      <a:endParaRPr lang="ru-RU" sz="3200" dirty="0"/>
                    </a:p>
                  </a:txBody>
                  <a:tcPr/>
                </a:tc>
              </a:tr>
              <a:tr h="586149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4</a:t>
                      </a:r>
                      <a:endParaRPr lang="ru-RU" sz="3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2)Учащийся  выполнил работу  в объеме до 70% самостоятельно, но допустил ошибки в выполнении отдельных технологических операций, которые устранил, после указания на них учителя.</a:t>
                      </a:r>
                      <a:endParaRPr lang="ru-RU" sz="3200" dirty="0"/>
                    </a:p>
                  </a:txBody>
                  <a:tcPr/>
                </a:tc>
              </a:tr>
              <a:tr h="586149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5</a:t>
                      </a:r>
                      <a:endParaRPr lang="ru-RU" sz="3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3)Учащийся  понял цель, но к работе не приступил или приступил к выполнению работы под руководством учителя, но незнание основных технологических операций не позволило её закончить.</a:t>
                      </a:r>
                      <a:endParaRPr lang="ru-RU" sz="3200" dirty="0"/>
                    </a:p>
                  </a:txBody>
                  <a:tcPr/>
                </a:tc>
              </a:tr>
              <a:tr h="586149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6</a:t>
                      </a:r>
                      <a:endParaRPr lang="ru-RU" sz="3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4)Учащийся  выполнил работу  в объеме не менее 45% самостоятельно, но допустил ошибки, которые не нарушили основные технологические операции и были им исправлены  после замечаний учителя.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77175" y="16271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Технология      Рубрикатор </a:t>
            </a:r>
            <a:r>
              <a:rPr lang="ru-RU" b="1" dirty="0"/>
              <a:t>для учителя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465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720840"/>
            <a:ext cx="763284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ru-RU" dirty="0"/>
          </a:p>
          <a:p>
            <a:r>
              <a:rPr lang="ru-RU" sz="2400" b="1" dirty="0"/>
              <a:t>1 этап – теоретико-аналитический:</a:t>
            </a:r>
            <a:endParaRPr lang="ru-RU" sz="2400" dirty="0"/>
          </a:p>
          <a:p>
            <a:r>
              <a:rPr lang="ru-RU" sz="2400" b="1" dirty="0"/>
              <a:t>2015 -2016 год </a:t>
            </a:r>
            <a:endParaRPr lang="en-US" sz="2400" b="1" dirty="0" smtClean="0"/>
          </a:p>
          <a:p>
            <a:endParaRPr lang="ru-RU" sz="2400" dirty="0"/>
          </a:p>
          <a:p>
            <a:r>
              <a:rPr lang="ru-RU" sz="2400" b="1" dirty="0"/>
              <a:t>2 этап – реализационный</a:t>
            </a:r>
            <a:endParaRPr lang="ru-RU" sz="2400" dirty="0"/>
          </a:p>
          <a:p>
            <a:r>
              <a:rPr lang="ru-RU" sz="2400" b="1" dirty="0"/>
              <a:t>2016 </a:t>
            </a:r>
            <a:r>
              <a:rPr lang="ru-RU" sz="2400" b="1" dirty="0" smtClean="0"/>
              <a:t>год</a:t>
            </a:r>
            <a:endParaRPr lang="en-US" sz="2400" b="1" dirty="0" smtClean="0"/>
          </a:p>
          <a:p>
            <a:endParaRPr lang="ru-RU" sz="2400" dirty="0"/>
          </a:p>
          <a:p>
            <a:r>
              <a:rPr lang="ru-RU" sz="2400" b="1" dirty="0"/>
              <a:t>3 этап – рефлексивно-аналитический</a:t>
            </a:r>
            <a:endParaRPr lang="ru-RU" sz="2400" dirty="0"/>
          </a:p>
          <a:p>
            <a:r>
              <a:rPr lang="ru-RU" sz="2400" b="1" dirty="0"/>
              <a:t>2016-2017 учебный год</a:t>
            </a:r>
            <a:endParaRPr lang="ru-RU" sz="2400" dirty="0"/>
          </a:p>
          <a:p>
            <a:r>
              <a:rPr lang="ru-RU" sz="2400" b="1" dirty="0"/>
              <a:t>(в течение учебного года)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376102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i="1" dirty="0">
                <a:solidFill>
                  <a:srgbClr val="C00000"/>
                </a:solidFill>
              </a:rPr>
              <a:t>Алгоритм внедрения </a:t>
            </a:r>
            <a:r>
              <a:rPr lang="ru-RU" sz="2400" b="1" i="1" dirty="0" smtClean="0">
                <a:solidFill>
                  <a:srgbClr val="C00000"/>
                </a:solidFill>
              </a:rPr>
              <a:t>КСО</a:t>
            </a:r>
          </a:p>
          <a:p>
            <a:pPr lvl="0" algn="ctr"/>
            <a:r>
              <a:rPr lang="en-US" sz="2400" b="1" i="1" dirty="0" smtClean="0">
                <a:solidFill>
                  <a:srgbClr val="C00000"/>
                </a:solidFill>
              </a:rPr>
              <a:t> </a:t>
            </a:r>
            <a:r>
              <a:rPr lang="ru-RU" sz="2400" b="1" i="1" dirty="0">
                <a:solidFill>
                  <a:srgbClr val="C00000"/>
                </a:solidFill>
              </a:rPr>
              <a:t>индивидуальных образовательных </a:t>
            </a:r>
            <a:r>
              <a:rPr lang="ru-RU" sz="2400" b="1" i="1" dirty="0" smtClean="0">
                <a:solidFill>
                  <a:srgbClr val="C00000"/>
                </a:solidFill>
              </a:rPr>
              <a:t>результатов</a:t>
            </a:r>
          </a:p>
          <a:p>
            <a:pPr lvl="0" algn="ctr"/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r>
              <a:rPr lang="ru-RU" sz="2400" b="1" i="1" dirty="0">
                <a:solidFill>
                  <a:srgbClr val="C00000"/>
                </a:solidFill>
              </a:rPr>
              <a:t>и 10-ти балльной шкалы оценки в МОУ «СОШ № 26».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95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738706"/>
              </p:ext>
            </p:extLst>
          </p:nvPr>
        </p:nvGraphicFramePr>
        <p:xfrm>
          <a:off x="251520" y="764704"/>
          <a:ext cx="8640961" cy="5577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6312"/>
                <a:gridCol w="2891637"/>
                <a:gridCol w="4593012"/>
              </a:tblGrid>
              <a:tr h="586149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7</a:t>
                      </a:r>
                      <a:endParaRPr lang="ru-RU" sz="32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1)Учащийся  выполнил работу  в объеме 95% самостоятельно в соответствии с технологическими требованиями и правилами  техники безопасности </a:t>
                      </a:r>
                      <a:endParaRPr lang="ru-RU" sz="3200" dirty="0"/>
                    </a:p>
                  </a:txBody>
                  <a:tcPr/>
                </a:tc>
              </a:tr>
              <a:tr h="586149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8</a:t>
                      </a:r>
                      <a:endParaRPr lang="ru-RU" sz="3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2)Учащийся  выполнил работу  в объеме до 90% самостоятельно, но допустил единичные негрубые ошибки  в выполнении отдельных технологических операций, которые устранил,  самостоятельно. </a:t>
                      </a:r>
                      <a:endParaRPr lang="ru-RU" sz="3200" dirty="0"/>
                    </a:p>
                  </a:txBody>
                  <a:tcPr/>
                </a:tc>
              </a:tr>
              <a:tr h="586149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9</a:t>
                      </a:r>
                      <a:endParaRPr lang="ru-RU" sz="3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3)Учащийся  творчески подошёл к выполнению работы, обосновал правильность выбранных действий, не  нарушил технологические требования и правилами техники безопасности. </a:t>
                      </a:r>
                      <a:endParaRPr lang="ru-RU" sz="3200" dirty="0"/>
                    </a:p>
                  </a:txBody>
                  <a:tcPr/>
                </a:tc>
              </a:tr>
              <a:tr h="586149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10</a:t>
                      </a:r>
                      <a:endParaRPr lang="ru-RU" sz="3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4)Учащийся  выполнил работу  в объеме 100% в группе или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самостоятельно в соответствии с технологическими требованиями и правилами техники безопасности.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277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Прямоугольник 4"/>
          <p:cNvSpPr>
            <a:spLocks noChangeArrowheads="1"/>
          </p:cNvSpPr>
          <p:nvPr/>
        </p:nvSpPr>
        <p:spPr bwMode="auto">
          <a:xfrm>
            <a:off x="1245112" y="92170"/>
            <a:ext cx="7779196" cy="1083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15000"/>
              </a:lnSpc>
              <a:spcAft>
                <a:spcPts val="800"/>
              </a:spcAft>
            </a:pPr>
            <a:r>
              <a:rPr lang="ru-RU" altLang="ru-RU" sz="2800" b="1" i="1" dirty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Рубрикатор с дескрипторами для учеников (простыми словами) </a:t>
            </a:r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endParaRPr lang="ru-RU" altLang="ru-RU" i="1" dirty="0">
              <a:solidFill>
                <a:srgbClr val="C0000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056834"/>
              </p:ext>
            </p:extLst>
          </p:nvPr>
        </p:nvGraphicFramePr>
        <p:xfrm>
          <a:off x="161759" y="1175544"/>
          <a:ext cx="8843368" cy="5218304"/>
        </p:xfrm>
        <a:graphic>
          <a:graphicData uri="http://schemas.openxmlformats.org/drawingml/2006/table">
            <a:tbl>
              <a:tblPr firstRow="1" firstCol="1" bandRow="1"/>
              <a:tblGrid>
                <a:gridCol w="997211">
                  <a:extLst>
                    <a:ext uri="{9D8B030D-6E8A-4147-A177-3AD203B41FA5}"/>
                  </a:extLst>
                </a:gridCol>
                <a:gridCol w="388694">
                  <a:extLst>
                    <a:ext uri="{9D8B030D-6E8A-4147-A177-3AD203B41FA5}"/>
                  </a:extLst>
                </a:gridCol>
                <a:gridCol w="292852"/>
                <a:gridCol w="283212">
                  <a:extLst>
                    <a:ext uri="{9D8B030D-6E8A-4147-A177-3AD203B41FA5}"/>
                  </a:extLst>
                </a:gridCol>
                <a:gridCol w="648833"/>
                <a:gridCol w="3071948">
                  <a:extLst>
                    <a:ext uri="{9D8B030D-6E8A-4147-A177-3AD203B41FA5}"/>
                  </a:extLst>
                </a:gridCol>
                <a:gridCol w="311667"/>
                <a:gridCol w="2848951"/>
              </a:tblGrid>
              <a:tr h="2609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</a:t>
                      </a: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Оценка</a:t>
                      </a: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Дескриптор для учителя</a:t>
                      </a: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Дескриптор для ученика</a:t>
                      </a: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60906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РЕЦЕПТИВНЫЙ УРОВЕНЬ</a:t>
                      </a: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348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Низкий</a:t>
                      </a: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Очень слабо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480" marR="424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80" marR="424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Узнавание объекта изучения, ошибочное оперирование основными терминами вследствие непонимания их значения;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Ошибочное выполнение простых имитационных заданий (по образцу);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Отказ от применения алгоритма выполнения задания в стандартных ситуациях;</a:t>
                      </a: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ru-RU" sz="16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ru-RU" sz="16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 на уроке слушаю учителя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меня есть учебник, тетрадь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Отказался от работы или ничего не получается</a:t>
                      </a: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0872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 i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Слабо</a:t>
                      </a:r>
                      <a:endParaRPr lang="ru-RU" sz="14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80" marR="424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80" marR="424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Узнавание объекта изучения, основных терминов без осознания их значения;</a:t>
                      </a:r>
                      <a:endParaRPr lang="ru-RU" sz="14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Выполнение простых имитационных заданий (по образцу);</a:t>
                      </a:r>
                      <a:endParaRPr lang="ru-RU" sz="14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Отсутствие навыка применения заданного алгоритма выполнения в стандартных ситуациях;</a:t>
                      </a:r>
                      <a:endParaRPr lang="ru-RU" sz="14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ru-RU" sz="14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ru-RU" sz="14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Переписываю с доски, с учебника</a:t>
                      </a:r>
                      <a:endParaRPr lang="ru-RU" sz="14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Знаю, о чем говорим</a:t>
                      </a:r>
                      <a:endParaRPr lang="ru-RU" sz="14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Простые упражнения выполняю вместе с классом</a:t>
                      </a:r>
                      <a:endParaRPr lang="ru-RU" sz="14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Делаю ошибки</a:t>
                      </a:r>
                      <a:endParaRPr lang="ru-RU" sz="14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60906">
                <a:tc gridSpan="7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РЕПРОДУКТИВНЫЙ УРОВЕНЬ</a:t>
                      </a:r>
                      <a:endParaRPr lang="ru-RU" sz="1400" b="1" i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80" marR="424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937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2" t="29365" r="2057" b="9524"/>
          <a:stretch/>
        </p:blipFill>
        <p:spPr bwMode="auto">
          <a:xfrm>
            <a:off x="179512" y="312975"/>
            <a:ext cx="8568952" cy="379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1" t="34325" r="2168" b="20436"/>
          <a:stretch/>
        </p:blipFill>
        <p:spPr bwMode="auto">
          <a:xfrm>
            <a:off x="429299" y="3856500"/>
            <a:ext cx="8656254" cy="2835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553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184634"/>
              </p:ext>
            </p:extLst>
          </p:nvPr>
        </p:nvGraphicFramePr>
        <p:xfrm>
          <a:off x="251520" y="116632"/>
          <a:ext cx="8712969" cy="6588125"/>
        </p:xfrm>
        <a:graphic>
          <a:graphicData uri="http://schemas.openxmlformats.org/drawingml/2006/table">
            <a:tbl>
              <a:tblPr firstRow="1" firstCol="1" bandRow="1"/>
              <a:tblGrid>
                <a:gridCol w="2904323">
                  <a:extLst>
                    <a:ext uri="{9D8B030D-6E8A-4147-A177-3AD203B41FA5}"/>
                  </a:extLst>
                </a:gridCol>
                <a:gridCol w="2904323">
                  <a:extLst>
                    <a:ext uri="{9D8B030D-6E8A-4147-A177-3AD203B41FA5}"/>
                  </a:extLst>
                </a:gridCol>
                <a:gridCol w="2904323">
                  <a:extLst>
                    <a:ext uri="{9D8B030D-6E8A-4147-A177-3AD203B41FA5}"/>
                  </a:extLst>
                </a:gridCol>
              </a:tblGrid>
              <a:tr h="12097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Отметка по 10-ти балльной шкале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Суррогатная шкала отметок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5-ти балльная шкала отметок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784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784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3-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784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784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3+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784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4-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784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784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4+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784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5-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784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784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5+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607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700808"/>
            <a:ext cx="7772400" cy="3024336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001746"/>
                </a:solidFill>
              </a:rPr>
              <a:t>Контрольно-оценочные материалы</a:t>
            </a: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18868415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2" t="4291" r="17448" b="8208"/>
          <a:stretch/>
        </p:blipFill>
        <p:spPr bwMode="auto">
          <a:xfrm>
            <a:off x="337782" y="2269339"/>
            <a:ext cx="4094329" cy="3867554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7" t="4851" r="15352" b="6250"/>
          <a:stretch/>
        </p:blipFill>
        <p:spPr bwMode="auto">
          <a:xfrm>
            <a:off x="4728950" y="2269339"/>
            <a:ext cx="4155743" cy="3877066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2334" y="479223"/>
            <a:ext cx="78123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Демоверсии контрольных работ на сайте школы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2020" y="1240487"/>
            <a:ext cx="5036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http://26shkola.ru/?page_id=38249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98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584176"/>
          </a:xfrm>
        </p:spPr>
        <p:txBody>
          <a:bodyPr>
            <a:noAutofit/>
          </a:bodyPr>
          <a:lstStyle/>
          <a:p>
            <a:r>
              <a:rPr lang="ru-RU" b="1" u="sng" dirty="0" smtClean="0">
                <a:solidFill>
                  <a:srgbClr val="002060"/>
                </a:solidFill>
              </a:rPr>
              <a:t>Комплект документов контрольной работы</a:t>
            </a:r>
            <a:endParaRPr lang="ru-RU" u="sng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132856"/>
            <a:ext cx="8229600" cy="4392488"/>
          </a:xfrm>
        </p:spPr>
        <p:txBody>
          <a:bodyPr>
            <a:normAutofit fontScale="92500"/>
          </a:bodyPr>
          <a:lstStyle/>
          <a:p>
            <a:pPr lvl="0"/>
            <a:r>
              <a:rPr lang="ru-RU" sz="3600" b="1" dirty="0" smtClean="0">
                <a:solidFill>
                  <a:srgbClr val="002060"/>
                </a:solidFill>
              </a:rPr>
              <a:t>Спецификация контрольной работы</a:t>
            </a:r>
            <a:endParaRPr lang="ru-RU" sz="3600" dirty="0" smtClean="0">
              <a:solidFill>
                <a:srgbClr val="002060"/>
              </a:solidFill>
            </a:endParaRP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Оценивание  контрольной работы</a:t>
            </a:r>
            <a:endParaRPr lang="ru-RU" dirty="0" smtClean="0">
              <a:solidFill>
                <a:srgbClr val="002060"/>
              </a:solidFill>
            </a:endParaRP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Рекомендации по проверке контрольной работы</a:t>
            </a:r>
            <a:endParaRPr lang="ru-RU" dirty="0" smtClean="0">
              <a:solidFill>
                <a:srgbClr val="002060"/>
              </a:solidFill>
            </a:endParaRP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Материалы для учащегося</a:t>
            </a:r>
            <a:endParaRPr lang="ru-RU" dirty="0" smtClean="0">
              <a:solidFill>
                <a:srgbClr val="002060"/>
              </a:solidFill>
            </a:endParaRP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Материалы для учителя</a:t>
            </a:r>
            <a:endParaRPr lang="ru-RU" dirty="0" smtClean="0">
              <a:solidFill>
                <a:srgbClr val="002060"/>
              </a:solidFill>
            </a:endParaRP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Методические рекомендации для подготовки учащихся к контрольной работе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732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360040"/>
          </a:xfrm>
        </p:spPr>
        <p:txBody>
          <a:bodyPr>
            <a:normAutofit fontScale="90000"/>
          </a:bodyPr>
          <a:lstStyle/>
          <a:p>
            <a:pPr lvl="0"/>
            <a:r>
              <a:rPr lang="ru-RU" b="1" u="sng" dirty="0" smtClean="0">
                <a:solidFill>
                  <a:srgbClr val="C00000"/>
                </a:solidFill>
              </a:rPr>
              <a:t>Спецификация контрольной работы</a:t>
            </a:r>
            <a:endParaRPr lang="ru-RU" u="sng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700808"/>
            <a:ext cx="7920880" cy="4032448"/>
          </a:xfrm>
        </p:spPr>
        <p:txBody>
          <a:bodyPr>
            <a:noAutofit/>
          </a:bodyPr>
          <a:lstStyle/>
          <a:p>
            <a:pPr lvl="0"/>
            <a:r>
              <a:rPr lang="ru-RU" b="1" dirty="0" smtClean="0">
                <a:solidFill>
                  <a:srgbClr val="002060"/>
                </a:solidFill>
              </a:rPr>
              <a:t>Цель контрольной работы 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Структура контрольной работы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Таблица 1:  </a:t>
            </a:r>
            <a:r>
              <a:rPr lang="ru-RU" b="1" dirty="0" smtClean="0">
                <a:solidFill>
                  <a:srgbClr val="002060"/>
                </a:solidFill>
              </a:rPr>
              <a:t>Распределение заданий контрольной работы по объектам оценки (по разделам)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 </a:t>
            </a:r>
            <a:r>
              <a:rPr lang="ru-RU" b="1" i="1" dirty="0" smtClean="0">
                <a:solidFill>
                  <a:srgbClr val="002060"/>
                </a:solidFill>
              </a:rPr>
              <a:t>Таблица 2: </a:t>
            </a:r>
            <a:r>
              <a:rPr lang="ru-RU" b="1" dirty="0" smtClean="0">
                <a:solidFill>
                  <a:srgbClr val="002060"/>
                </a:solidFill>
              </a:rPr>
              <a:t>Распределение заданий по уровню сложности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78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302359"/>
            <a:ext cx="903649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История 6 класс</a:t>
            </a:r>
            <a:endParaRPr lang="ru-RU" sz="2800" dirty="0"/>
          </a:p>
          <a:p>
            <a:pPr algn="ctr"/>
            <a:r>
              <a:rPr lang="ru-RU" sz="2800" b="1" dirty="0"/>
              <a:t>Тема «История Средних веков»</a:t>
            </a:r>
            <a:endParaRPr lang="ru-RU" sz="2800" dirty="0"/>
          </a:p>
          <a:p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Цель : проверка предметных результатов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курса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истории «История Средних веков»</a:t>
            </a:r>
          </a:p>
          <a:p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Общее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количество заданий – 14</a:t>
            </a:r>
          </a:p>
          <a:p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Работа состоит из 3-х частей.</a:t>
            </a:r>
          </a:p>
          <a:p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Часть А содержит  4  заданий, с кратким ответом в виде одной цифры, соответствующей номеру правильного ответа.</a:t>
            </a:r>
          </a:p>
          <a:p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Часть В содержит 9 заданий с кратким ответом в виде последовательности цифр или слов (словосочетаний), либо краткого ответа (в виде нескольких предложений).</a:t>
            </a:r>
          </a:p>
          <a:p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Часть С содержит 1 задание с развернутым ответом</a:t>
            </a:r>
          </a:p>
        </p:txBody>
      </p:sp>
    </p:spTree>
    <p:extLst>
      <p:ext uri="{BB962C8B-B14F-4D97-AF65-F5344CB8AC3E}">
        <p14:creationId xmlns:p14="http://schemas.microsoft.com/office/powerpoint/2010/main" val="339312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0349642"/>
              </p:ext>
            </p:extLst>
          </p:nvPr>
        </p:nvGraphicFramePr>
        <p:xfrm>
          <a:off x="323528" y="692696"/>
          <a:ext cx="8545403" cy="617330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8902"/>
                <a:gridCol w="1708902"/>
                <a:gridCol w="1708902"/>
                <a:gridCol w="1708902"/>
                <a:gridCol w="1709795"/>
              </a:tblGrid>
              <a:tr h="28083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Части работы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заданий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Максимальный первичный балл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Процент максимального первичного балла за выполнение заданий данной части от максимального первичного балла за всю </a:t>
                      </a:r>
                      <a:r>
                        <a:rPr lang="ru-RU" sz="1600" dirty="0" smtClean="0">
                          <a:effectLst/>
                        </a:rPr>
                        <a:t>работу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(31 б)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Тип заданий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73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Часть 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4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4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9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 кратким ответом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73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Часть В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9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34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79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 кратким ответом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73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Часть С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 развернутым </a:t>
                      </a:r>
                      <a:r>
                        <a:rPr lang="ru-RU" sz="2400" dirty="0" smtClean="0">
                          <a:effectLst/>
                        </a:rPr>
                        <a:t>ответом</a:t>
                      </a:r>
                      <a:endParaRPr lang="ru-RU" sz="2000" dirty="0">
                        <a:effectLst/>
                      </a:endParaRPr>
                    </a:p>
                  </a:txBody>
                  <a:tcPr marL="68580" marR="68580" marT="0" marB="0"/>
                </a:tc>
              </a:tr>
              <a:tr h="3138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итого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14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43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100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58249" y="179831"/>
            <a:ext cx="8352928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Распределение заданий по разделам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58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124744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/>
              <a:t>Критериальное</a:t>
            </a:r>
            <a:r>
              <a:rPr lang="ru-RU" sz="2400" b="1" dirty="0"/>
              <a:t> оценивание</a:t>
            </a:r>
            <a:r>
              <a:rPr lang="ru-RU" sz="2400" dirty="0"/>
              <a:t> – это процесс, основанный на сравнении учебных достижений учащихся с четко определенными, коллективно выработанными, заранее известными всем участникам образовательного процесса (учащимся, администрации школы, родителям, законным представителям и т.д.) критериями, соответствующими целям и содержанию образования в соответствии с требованиями предъявляемыми ФГОС к предметным, </a:t>
            </a:r>
            <a:r>
              <a:rPr lang="ru-RU" sz="2400" dirty="0" err="1"/>
              <a:t>метапредпредметным</a:t>
            </a:r>
            <a:r>
              <a:rPr lang="ru-RU" sz="2400" dirty="0"/>
              <a:t> и личностным достижениям учащихся и способствующими формированию учебно-познавательной компетентности учащихся;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59632" y="318948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C00000"/>
                </a:solidFill>
              </a:rPr>
              <a:t>Глосарий</a:t>
            </a:r>
            <a:r>
              <a:rPr lang="ru-RU" sz="3600" b="1" dirty="0" smtClean="0">
                <a:solidFill>
                  <a:srgbClr val="C00000"/>
                </a:solidFill>
              </a:rPr>
              <a:t>: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32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569697"/>
              </p:ext>
            </p:extLst>
          </p:nvPr>
        </p:nvGraphicFramePr>
        <p:xfrm>
          <a:off x="395536" y="908720"/>
          <a:ext cx="8496944" cy="51526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76265"/>
                <a:gridCol w="1871763"/>
                <a:gridCol w="2124458"/>
                <a:gridCol w="2124458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сложности заданий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Количество заданий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Максимальный первичный балл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Процент максимального первичного балла за выполнение заданий данного уровня сложности от максимального первичного балла за всю работу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Базовый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13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38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88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Повышенный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5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12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1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итого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14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43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100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20835" y="73301"/>
            <a:ext cx="773628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Распределение заданий по уровням сложности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04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u="sng" dirty="0" smtClean="0">
                <a:solidFill>
                  <a:srgbClr val="C00000"/>
                </a:solidFill>
              </a:rPr>
              <a:t>Оценивание  контрольной работы</a:t>
            </a:r>
            <a:endParaRPr lang="ru-RU" b="1" u="sng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8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solidFill>
                  <a:srgbClr val="002060"/>
                </a:solidFill>
              </a:rPr>
              <a:t>Время выполнения контрольной работы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Оценка выполнения заданий и работы в целом (критерии оценивания заданий разного типа)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Выставление отметки:  в описании  дается информация о переводе количества заработанных баллов в отметки по 10-ти балльной шкале</a:t>
            </a:r>
          </a:p>
          <a:p>
            <a:pPr lvl="0"/>
            <a:r>
              <a:rPr lang="ru-RU" b="1" dirty="0" smtClean="0">
                <a:solidFill>
                  <a:srgbClr val="FFFF00"/>
                </a:solidFill>
              </a:rPr>
              <a:t> 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4930" y="691836"/>
            <a:ext cx="8892479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На выполнение работы отводится 40 минут.</a:t>
            </a:r>
          </a:p>
          <a:p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Система оценивания</a:t>
            </a:r>
          </a:p>
          <a:p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Задания с кратким ответом (часть А) считаются выполненными верно, если верно указана цифра.</a:t>
            </a:r>
          </a:p>
          <a:p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Задания части В: 1,4,6,9 задания максимальный балл 2 балла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, 2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задание – максимум 4 балла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, 5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, 7, 8 – максимум 5  баллов</a:t>
            </a:r>
          </a:p>
          <a:p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Задание 3 – максимум 7 баллов</a:t>
            </a:r>
          </a:p>
          <a:p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Задание части С оценивается в зависимости от полноты и правильности ответа. Максимальный балл 3.</a:t>
            </a:r>
          </a:p>
          <a:p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Максимальный балл за выполнение работы – 43</a:t>
            </a:r>
          </a:p>
          <a:p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На основе баллов, выставленных за выполнение всех заданий работы, подсчитывается общий балл, который переводится в отметку по десятибалльной шкале.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15615" y="0"/>
            <a:ext cx="7864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>
                <a:solidFill>
                  <a:srgbClr val="C00000"/>
                </a:solidFill>
              </a:rPr>
              <a:t>Оценивание  контрольной работы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5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126281"/>
              </p:ext>
            </p:extLst>
          </p:nvPr>
        </p:nvGraphicFramePr>
        <p:xfrm>
          <a:off x="179512" y="4581128"/>
          <a:ext cx="8712967" cy="168249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08112"/>
                <a:gridCol w="575415"/>
                <a:gridCol w="792160"/>
                <a:gridCol w="792160"/>
                <a:gridCol w="792160"/>
                <a:gridCol w="792160"/>
                <a:gridCol w="792160"/>
                <a:gridCol w="792160"/>
                <a:gridCol w="792160"/>
                <a:gridCol w="792160"/>
                <a:gridCol w="79216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Баллы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0-20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21-23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24-25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26-27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28-31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32-35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36-39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40-41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42-43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отметка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2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3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4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5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6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7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8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9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10114" y="260648"/>
            <a:ext cx="2959643" cy="41549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Оценивание 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 б.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                                  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 б.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21-23 б.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                                 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24-25 б.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26-27 б.-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28-31 б.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32-35 б.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36-39 б.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40-41 б.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42-43 б.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41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b="1" u="sng" dirty="0" smtClean="0">
                <a:solidFill>
                  <a:srgbClr val="002060"/>
                </a:solidFill>
              </a:rPr>
              <a:t>Материалы для учащегося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4784"/>
          </a:xfrm>
        </p:spPr>
        <p:txBody>
          <a:bodyPr/>
          <a:lstStyle/>
          <a:p>
            <a:pPr lvl="0"/>
            <a:r>
              <a:rPr lang="ru-RU" b="1" dirty="0" smtClean="0">
                <a:solidFill>
                  <a:srgbClr val="002060"/>
                </a:solidFill>
              </a:rPr>
              <a:t>демонстрационный вариант 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текст контрольной работы (в нескольких вариантах)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417608"/>
            <a:ext cx="85689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rgbClr val="002060"/>
                </a:solidFill>
              </a:rPr>
              <a:t>Методические рекомендации для подготовки учащихся к контрольной </a:t>
            </a:r>
            <a:r>
              <a:rPr lang="ru-RU" sz="2800" b="1" u="sng" dirty="0" smtClean="0">
                <a:solidFill>
                  <a:srgbClr val="002060"/>
                </a:solidFill>
              </a:rPr>
              <a:t>работе</a:t>
            </a:r>
          </a:p>
          <a:p>
            <a:endParaRPr lang="ru-RU" sz="2800" b="1" u="sng" dirty="0">
              <a:solidFill>
                <a:srgbClr val="002060"/>
              </a:solidFill>
            </a:endParaRPr>
          </a:p>
          <a:p>
            <a:pPr algn="just">
              <a:buNone/>
            </a:pPr>
            <a:r>
              <a:rPr lang="ru-RU" sz="2800" b="1" dirty="0">
                <a:solidFill>
                  <a:srgbClr val="002060"/>
                </a:solidFill>
              </a:rPr>
              <a:t>Тематические разделы, которые необходимо повторить для выполнения контрольной работы, а также,  какие знания, умения и навыки подлежат проверке.</a:t>
            </a:r>
          </a:p>
          <a:p>
            <a:endParaRPr lang="ru-RU" sz="2800" dirty="0"/>
          </a:p>
          <a:p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2857" y="656411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r>
              <a:rPr lang="ru-RU" b="1" dirty="0" smtClean="0"/>
              <a:t>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16632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C00000"/>
                </a:solidFill>
              </a:rPr>
              <a:t>Материалы для </a:t>
            </a:r>
            <a:r>
              <a:rPr lang="ru-RU" sz="3200" b="1" dirty="0" smtClean="0">
                <a:solidFill>
                  <a:srgbClr val="C00000"/>
                </a:solidFill>
              </a:rPr>
              <a:t>обучающихся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55" t="23016" r="18567" b="11110"/>
          <a:stretch/>
        </p:blipFill>
        <p:spPr bwMode="auto">
          <a:xfrm>
            <a:off x="798093" y="678859"/>
            <a:ext cx="7776864" cy="5990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775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85" t="22222" r="18231" b="32386"/>
          <a:stretch/>
        </p:blipFill>
        <p:spPr bwMode="auto">
          <a:xfrm>
            <a:off x="678046" y="366119"/>
            <a:ext cx="7926402" cy="4121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6" t="33482" r="17651" b="43502"/>
          <a:stretch/>
        </p:blipFill>
        <p:spPr bwMode="auto">
          <a:xfrm>
            <a:off x="408270" y="4411577"/>
            <a:ext cx="8465954" cy="2231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640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3" t="40675" r="18232" b="16468"/>
          <a:stretch/>
        </p:blipFill>
        <p:spPr bwMode="auto">
          <a:xfrm>
            <a:off x="179512" y="1340768"/>
            <a:ext cx="8862984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640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" y="116632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u="sng" dirty="0" smtClean="0">
                <a:solidFill>
                  <a:srgbClr val="002060"/>
                </a:solidFill>
              </a:rPr>
              <a:t>Материалы для учителя</a:t>
            </a:r>
            <a:r>
              <a:rPr lang="ru-RU" u="sng" dirty="0" smtClean="0">
                <a:solidFill>
                  <a:srgbClr val="002060"/>
                </a:solidFill>
              </a:rPr>
              <a:t/>
            </a:r>
            <a:br>
              <a:rPr lang="ru-RU" u="sng" dirty="0" smtClean="0">
                <a:solidFill>
                  <a:srgbClr val="002060"/>
                </a:solidFill>
              </a:rPr>
            </a:br>
            <a:endParaRPr lang="ru-RU" u="sng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8568952" cy="208823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002060"/>
                </a:solidFill>
              </a:rPr>
              <a:t>Описание планируемого результата каждого задания, текст контрольной работы и комментарии для учителя о порядке выполнения заданий.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4911" y="2603446"/>
            <a:ext cx="842493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rgbClr val="002060"/>
                </a:solidFill>
              </a:rPr>
              <a:t>Рекомендации по проверке контрольной </a:t>
            </a:r>
            <a:r>
              <a:rPr lang="ru-RU" sz="3200" b="1" u="sng" dirty="0" smtClean="0">
                <a:solidFill>
                  <a:srgbClr val="002060"/>
                </a:solidFill>
              </a:rPr>
              <a:t>работы</a:t>
            </a:r>
          </a:p>
          <a:p>
            <a:endParaRPr lang="ru-RU" sz="3200" b="1" u="sng" dirty="0">
              <a:solidFill>
                <a:srgbClr val="002060"/>
              </a:solidFill>
            </a:endParaRPr>
          </a:p>
          <a:p>
            <a:pPr lvl="0"/>
            <a:r>
              <a:rPr lang="ru-RU" sz="3200" b="1" dirty="0">
                <a:solidFill>
                  <a:srgbClr val="002060"/>
                </a:solidFill>
              </a:rPr>
              <a:t>Правильные ответы к заданиям закрытого типа</a:t>
            </a:r>
          </a:p>
          <a:p>
            <a:pPr lvl="0">
              <a:buNone/>
            </a:pPr>
            <a:endParaRPr lang="ru-RU" sz="3200" b="1" dirty="0">
              <a:solidFill>
                <a:srgbClr val="002060"/>
              </a:solidFill>
            </a:endParaRPr>
          </a:p>
          <a:p>
            <a:pPr lvl="0"/>
            <a:r>
              <a:rPr lang="ru-RU" sz="3200" b="1" dirty="0">
                <a:solidFill>
                  <a:srgbClr val="002060"/>
                </a:solidFill>
              </a:rPr>
              <a:t>Критерии оценивания выполнения заданий открытого типа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565400"/>
            <a:ext cx="8229600" cy="3560763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76672"/>
            <a:ext cx="813690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100" dirty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/>
              <a:t>Химия 9 класс</a:t>
            </a:r>
            <a:r>
              <a:rPr lang="ru-RU" sz="2800" b="1" dirty="0" smtClean="0"/>
              <a:t>. Тема </a:t>
            </a:r>
            <a:r>
              <a:rPr lang="ru-RU" sz="2800" b="1" dirty="0"/>
              <a:t>«Неметаллы»</a:t>
            </a:r>
          </a:p>
          <a:p>
            <a:r>
              <a:rPr lang="ru-RU" sz="2800" dirty="0"/>
              <a:t>Спецификация теста.</a:t>
            </a:r>
          </a:p>
          <a:p>
            <a:pPr lvl="0"/>
            <a:r>
              <a:rPr lang="ru-RU" sz="2800" dirty="0"/>
              <a:t>Назначение  диагностической  работы:  выявление  уровня  достижения планируемых  результатов  освоения  основной  образовательной  программы  по  химии по  темам: «Неметаллы»</a:t>
            </a:r>
          </a:p>
          <a:p>
            <a:pPr lvl="0"/>
            <a:r>
              <a:rPr lang="ru-RU" sz="2800" dirty="0"/>
              <a:t>Время тестирования: 40 минут.</a:t>
            </a:r>
          </a:p>
          <a:p>
            <a:pPr lvl="0"/>
            <a:r>
              <a:rPr lang="ru-RU" sz="2800" dirty="0"/>
              <a:t>Количество вариантов: 1.</a:t>
            </a:r>
          </a:p>
          <a:p>
            <a:pPr lvl="0"/>
            <a:r>
              <a:rPr lang="ru-RU" sz="2800" dirty="0"/>
              <a:t>Структура теста: 3 раздела – А, В и С.</a:t>
            </a:r>
          </a:p>
          <a:p>
            <a:r>
              <a:rPr lang="ru-RU" sz="2800" dirty="0"/>
              <a:t>Раздел А содержит 6 заданий: с выбором ответа (из предложенных вариантов ответа, среди которых только один является верным); </a:t>
            </a:r>
          </a:p>
          <a:p>
            <a:r>
              <a:rPr lang="ru-RU" sz="2800" dirty="0" smtClean="0"/>
              <a:t>Раздел </a:t>
            </a:r>
            <a:r>
              <a:rPr lang="ru-RU" sz="2800" dirty="0"/>
              <a:t>В содержит 4 задания. Найти соответствия.</a:t>
            </a:r>
          </a:p>
          <a:p>
            <a:r>
              <a:rPr lang="ru-RU" sz="2800" dirty="0"/>
              <a:t>Раздел С содержит 2 задания. Дать краткий ответ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20688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/>
              <a:t>Крите́рий</a:t>
            </a:r>
            <a:r>
              <a:rPr lang="ru-RU" sz="2400" dirty="0"/>
              <a:t>— признак, основание, правило принятия решения по оценке чего-либо на соответствие предъявленным требованиям. Критерии описываются </a:t>
            </a:r>
            <a:r>
              <a:rPr lang="ru-RU" sz="2400" u="sng" dirty="0"/>
              <a:t>дескрипторами</a:t>
            </a:r>
            <a:r>
              <a:rPr lang="ru-RU" sz="2400" dirty="0"/>
              <a:t>, в которых (для каждой конкретной работы) дается четкое представление о том, как в идеале должен выглядеть результат выполнения учебного задания, а оценивание согласно дескриптору – это определение степени приближения ученика к данной цели (критерии показывают, чему ребенок должен научиться</a:t>
            </a:r>
            <a:r>
              <a:rPr lang="ru-RU" sz="2400" dirty="0" smtClean="0"/>
              <a:t>);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b="1" dirty="0"/>
              <a:t>Критерии оценивания</a:t>
            </a:r>
            <a:r>
              <a:rPr lang="ru-RU" sz="2400" dirty="0"/>
              <a:t> – это описания достижения планируемых результатов обучения по ступенькам дидактической матрицы для объективной оценки учебных достижений учащихся. Критерии оценивания позволяют измерять степень развития учебных умений и навыков, в целом, точно, объективно оценить качество обучения учащихся;</a:t>
            </a:r>
          </a:p>
        </p:txBody>
      </p:sp>
    </p:spTree>
    <p:extLst>
      <p:ext uri="{BB962C8B-B14F-4D97-AF65-F5344CB8AC3E}">
        <p14:creationId xmlns:p14="http://schemas.microsoft.com/office/powerpoint/2010/main" val="318972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661970"/>
              </p:ext>
            </p:extLst>
          </p:nvPr>
        </p:nvGraphicFramePr>
        <p:xfrm>
          <a:off x="539552" y="4344195"/>
          <a:ext cx="8064896" cy="822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36104"/>
                <a:gridCol w="570006"/>
                <a:gridCol w="728192"/>
                <a:gridCol w="728192"/>
                <a:gridCol w="728192"/>
                <a:gridCol w="729035"/>
                <a:gridCol w="729035"/>
                <a:gridCol w="729035"/>
                <a:gridCol w="729035"/>
                <a:gridCol w="729035"/>
                <a:gridCol w="72903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баллы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1-2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4-5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6-7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9-10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13-14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оценка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764704"/>
            <a:ext cx="8460432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5. Система  оценивания  заданий: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Задания  части  А   № 1-6 оцениваются  одним  баллом 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задания  части  В   оценивается  2  баллами (задания базового уровня),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задание С -  3 баллами (задания повышенного уровня).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Максимальное  количество  баллов  за  работу  составляет  15 баллов.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Критерии  выставления  оценки: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2" t="22619" r="19905" b="7955"/>
          <a:stretch/>
        </p:blipFill>
        <p:spPr bwMode="auto">
          <a:xfrm>
            <a:off x="899592" y="188640"/>
            <a:ext cx="7344816" cy="6727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178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78" t="23214" r="19793" b="10227"/>
          <a:stretch/>
        </p:blipFill>
        <p:spPr bwMode="auto">
          <a:xfrm>
            <a:off x="823780" y="116632"/>
            <a:ext cx="7708660" cy="6596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965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4067" y="985650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М</a:t>
            </a:r>
            <a:r>
              <a:rPr lang="ru-RU" sz="2400" b="1" dirty="0" smtClean="0">
                <a:solidFill>
                  <a:srgbClr val="002060"/>
                </a:solidFill>
              </a:rPr>
              <a:t>атематика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dirty="0"/>
              <a:t>ОБЩАЯ КЛАССИФИКАЦИЯ ОШИБОК</a:t>
            </a:r>
          </a:p>
          <a:p>
            <a:pPr algn="just"/>
            <a:r>
              <a:rPr lang="ru-RU" sz="2400" u="sng" dirty="0"/>
              <a:t> </a:t>
            </a:r>
            <a:r>
              <a:rPr lang="ru-RU" sz="2400" i="1" u="sng" dirty="0"/>
              <a:t>Грубыми считаются ошибки: </a:t>
            </a:r>
          </a:p>
          <a:p>
            <a:pPr algn="just"/>
            <a:r>
              <a:rPr lang="en-US" sz="2400" dirty="0">
                <a:sym typeface="Times New Roman"/>
              </a:rPr>
              <a:t></a:t>
            </a:r>
            <a:r>
              <a:rPr lang="ru-RU" sz="2400" dirty="0"/>
              <a:t> фактическая ошибка в воспроизведении определения основных понятий, законов, правил, основных положений теории, незнание формул, общепринятых символов обозначений величин, единиц их измерения; </a:t>
            </a:r>
          </a:p>
          <a:p>
            <a:pPr algn="just"/>
            <a:r>
              <a:rPr lang="en-US" sz="2400" dirty="0">
                <a:sym typeface="Times New Roman"/>
              </a:rPr>
              <a:t></a:t>
            </a:r>
            <a:r>
              <a:rPr lang="en-US" sz="2400" dirty="0"/>
              <a:t> </a:t>
            </a:r>
            <a:r>
              <a:rPr lang="ru-RU" sz="2400" dirty="0"/>
              <a:t>фактическая ошибка отражающая полное непонимание материала наименований единиц измерения; </a:t>
            </a:r>
          </a:p>
          <a:p>
            <a:pPr algn="just"/>
            <a:r>
              <a:rPr lang="en-US" sz="2400" dirty="0">
                <a:sym typeface="Times New Roman"/>
              </a:rPr>
              <a:t></a:t>
            </a:r>
            <a:r>
              <a:rPr lang="ru-RU" sz="2400" dirty="0"/>
              <a:t> ошибка в анализе условия задачи;</a:t>
            </a:r>
          </a:p>
          <a:p>
            <a:pPr algn="just"/>
            <a:r>
              <a:rPr lang="ru-RU" sz="2400" dirty="0"/>
              <a:t> </a:t>
            </a:r>
            <a:r>
              <a:rPr lang="en-US" sz="2400" dirty="0">
                <a:sym typeface="Times New Roman"/>
              </a:rPr>
              <a:t></a:t>
            </a:r>
            <a:r>
              <a:rPr lang="ru-RU" sz="2400" dirty="0"/>
              <a:t> ошибка построения читать и строить графики; </a:t>
            </a:r>
          </a:p>
          <a:p>
            <a:pPr algn="just"/>
            <a:r>
              <a:rPr lang="en-US" sz="2400" dirty="0">
                <a:sym typeface="Times New Roman"/>
              </a:rPr>
              <a:t></a:t>
            </a:r>
            <a:r>
              <a:rPr lang="ru-RU" sz="2400" dirty="0"/>
              <a:t> потеря корня или сохранение постороннего корня; </a:t>
            </a:r>
          </a:p>
          <a:p>
            <a:pPr algn="just"/>
            <a:r>
              <a:rPr lang="en-US" sz="2400" dirty="0">
                <a:sym typeface="Times New Roman"/>
              </a:rPr>
              <a:t></a:t>
            </a:r>
            <a:r>
              <a:rPr lang="ru-RU" sz="2400" dirty="0"/>
              <a:t> отбрасывание без объяснений одного из них; </a:t>
            </a:r>
          </a:p>
          <a:p>
            <a:pPr algn="just"/>
            <a:r>
              <a:rPr lang="en-US" sz="2400" dirty="0">
                <a:sym typeface="Times New Roman"/>
              </a:rPr>
              <a:t></a:t>
            </a:r>
            <a:r>
              <a:rPr lang="ru-RU" sz="2400" dirty="0"/>
              <a:t> вычислительные ошибки, если они не являются опиской; </a:t>
            </a:r>
          </a:p>
          <a:p>
            <a:pPr algn="just"/>
            <a:r>
              <a:rPr lang="en-US" sz="2400" dirty="0">
                <a:sym typeface="Times New Roman"/>
              </a:rPr>
              <a:t></a:t>
            </a:r>
            <a:r>
              <a:rPr lang="ru-RU" sz="2400" dirty="0"/>
              <a:t> логические ошибки.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40837" y="215062"/>
            <a:ext cx="53353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>
                <a:solidFill>
                  <a:srgbClr val="C00000"/>
                </a:solidFill>
              </a:rPr>
              <a:t>Описание ошибок и неточностей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03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u="sng" dirty="0"/>
              <a:t>К негрубым ошибкам следует отнести: </a:t>
            </a:r>
          </a:p>
          <a:p>
            <a:pPr algn="just"/>
            <a:r>
              <a:rPr lang="en-US" sz="2400" dirty="0">
                <a:sym typeface="Times New Roman"/>
              </a:rPr>
              <a:t></a:t>
            </a:r>
            <a:r>
              <a:rPr lang="ru-RU" sz="2400" dirty="0"/>
              <a:t> неточность формулировок, определений, понятий, теорий, вызванная неполнотой охвата основных признаков определяемого понятия или заменой одного-двух из этих признаков второстепенными; </a:t>
            </a:r>
          </a:p>
          <a:p>
            <a:pPr algn="just"/>
            <a:r>
              <a:rPr lang="en-US" sz="2400" dirty="0">
                <a:sym typeface="Times New Roman"/>
              </a:rPr>
              <a:t></a:t>
            </a:r>
            <a:r>
              <a:rPr lang="ru-RU" sz="2400" dirty="0"/>
              <a:t> неточность графика; </a:t>
            </a:r>
          </a:p>
          <a:p>
            <a:pPr algn="just"/>
            <a:r>
              <a:rPr lang="en-US" sz="2400" dirty="0">
                <a:sym typeface="Times New Roman"/>
              </a:rPr>
              <a:t></a:t>
            </a:r>
            <a:r>
              <a:rPr lang="ru-RU" sz="2400" dirty="0"/>
              <a:t> применение нерационального метода решения задачи или недостаточно продуманного плана ответа (нарушение логики, подмена отдельных основных вопросов второстепенными); </a:t>
            </a:r>
          </a:p>
          <a:p>
            <a:pPr algn="just"/>
            <a:r>
              <a:rPr lang="ru-RU" sz="2400" i="1" u="sng" dirty="0"/>
              <a:t>Недочетами являются: </a:t>
            </a:r>
          </a:p>
          <a:p>
            <a:pPr algn="just"/>
            <a:r>
              <a:rPr lang="ru-RU" sz="2400" dirty="0"/>
              <a:t> </a:t>
            </a:r>
            <a:r>
              <a:rPr lang="en-US" sz="2400" dirty="0">
                <a:sym typeface="Times New Roman"/>
              </a:rPr>
              <a:t></a:t>
            </a:r>
            <a:r>
              <a:rPr lang="ru-RU" sz="2400" dirty="0"/>
              <a:t> нерациональные приемы вычислений и преобразований;</a:t>
            </a:r>
          </a:p>
          <a:p>
            <a:pPr algn="just"/>
            <a:r>
              <a:rPr lang="ru-RU" sz="2400" dirty="0"/>
              <a:t> </a:t>
            </a:r>
            <a:r>
              <a:rPr lang="en-US" sz="2400" dirty="0">
                <a:sym typeface="Times New Roman"/>
              </a:rPr>
              <a:t></a:t>
            </a:r>
            <a:r>
              <a:rPr lang="ru-RU" sz="2400" dirty="0"/>
              <a:t> небрежное выполнение записей, чертежей, схем, графиков.</a:t>
            </a:r>
          </a:p>
        </p:txBody>
      </p:sp>
    </p:spTree>
    <p:extLst>
      <p:ext uri="{BB962C8B-B14F-4D97-AF65-F5344CB8AC3E}">
        <p14:creationId xmlns:p14="http://schemas.microsoft.com/office/powerpoint/2010/main" val="356033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84976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</a:rPr>
              <a:t>География.</a:t>
            </a:r>
            <a:endParaRPr lang="ru-RU" sz="2400" dirty="0">
              <a:solidFill>
                <a:srgbClr val="002060"/>
              </a:solidFill>
            </a:endParaRPr>
          </a:p>
          <a:p>
            <a:pPr algn="just"/>
            <a:r>
              <a:rPr lang="ru-RU" sz="2300" i="1" u="sng" dirty="0"/>
              <a:t>Грубые  ошибки при заполнении контурных карт:</a:t>
            </a:r>
            <a:endParaRPr lang="ru-RU" sz="2300" u="sng" dirty="0"/>
          </a:p>
          <a:p>
            <a:pPr algn="just"/>
            <a:r>
              <a:rPr lang="ru-RU" sz="2300" dirty="0"/>
              <a:t>Работа выполнена с использованием фломастеров, маркеров и ручек. Название географических объектов на контурную карту нанесены  прописью. В названиях географических объектов допущены грамматические ошибки. Контурная карта перегружена лишней информацией.</a:t>
            </a:r>
          </a:p>
          <a:p>
            <a:pPr algn="just"/>
            <a:r>
              <a:rPr lang="ru-RU" sz="2300" i="1" u="sng" dirty="0"/>
              <a:t>Грубые и существенные ошибки при устном ответе:</a:t>
            </a:r>
            <a:endParaRPr lang="ru-RU" sz="2300" u="sng" dirty="0"/>
          </a:p>
          <a:p>
            <a:pPr algn="just"/>
            <a:r>
              <a:rPr lang="ru-RU" sz="2300" dirty="0"/>
              <a:t>Не умеет работать с разными источниками географических знаний,  устанавливать </a:t>
            </a:r>
            <a:r>
              <a:rPr lang="ru-RU" sz="2300" dirty="0" err="1"/>
              <a:t>причинно</a:t>
            </a:r>
            <a:r>
              <a:rPr lang="ru-RU" sz="2300" dirty="0"/>
              <a:t> следственные связи. Делает грамматические ошибки в названиях географических объектов, именах связанных с географией.</a:t>
            </a:r>
          </a:p>
          <a:p>
            <a:pPr algn="just"/>
            <a:r>
              <a:rPr lang="ru-RU" sz="2300" i="1" u="sng" dirty="0"/>
              <a:t>Грубые и существенные ошибки при выполнении практических работ:</a:t>
            </a:r>
            <a:endParaRPr lang="ru-RU" sz="2300" u="sng" dirty="0"/>
          </a:p>
          <a:p>
            <a:pPr algn="just"/>
            <a:r>
              <a:rPr lang="ru-RU" sz="2300" dirty="0"/>
              <a:t>Не знает плана выполнения практической работы.  Делает орфографические ошибки в названиях географических объектов, именах связанных с географией. Небрежно выполнена работа.</a:t>
            </a:r>
          </a:p>
          <a:p>
            <a:pPr algn="just"/>
            <a:r>
              <a:rPr lang="ru-RU" sz="2300" dirty="0"/>
              <a:t>Делает ошибки в названиях географических объектов, именах связанных с географией.</a:t>
            </a:r>
          </a:p>
        </p:txBody>
      </p:sp>
    </p:spTree>
    <p:extLst>
      <p:ext uri="{BB962C8B-B14F-4D97-AF65-F5344CB8AC3E}">
        <p14:creationId xmlns:p14="http://schemas.microsoft.com/office/powerpoint/2010/main" val="171622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751344"/>
            <a:ext cx="83529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Биология.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i="1" u="sng" dirty="0"/>
              <a:t>Грубые  ошибки при устном ответе:</a:t>
            </a:r>
            <a:endParaRPr lang="ru-RU" sz="2400" u="sng" dirty="0"/>
          </a:p>
          <a:p>
            <a:r>
              <a:rPr lang="ru-RU" sz="2400" dirty="0"/>
              <a:t>Не знает  определений, понятий,  не умеет устанавливать </a:t>
            </a:r>
            <a:r>
              <a:rPr lang="ru-RU" sz="2400" dirty="0" err="1"/>
              <a:t>причинно</a:t>
            </a:r>
            <a:r>
              <a:rPr lang="ru-RU" sz="2400" dirty="0"/>
              <a:t> следственные связи. Делает грамматические ошибки в названиях биологических объектов, именах связанных с биологией.</a:t>
            </a:r>
          </a:p>
          <a:p>
            <a:r>
              <a:rPr lang="ru-RU" sz="2400" i="1" u="sng" dirty="0"/>
              <a:t>Грубые  ошибки при выполнении лабораторных работ:</a:t>
            </a:r>
            <a:endParaRPr lang="ru-RU" sz="2400" u="sng" dirty="0"/>
          </a:p>
          <a:p>
            <a:r>
              <a:rPr lang="ru-RU" sz="2400" dirty="0"/>
              <a:t>Не умеет подготовить  лабораторное оборудование, провести опыт, наблюдение, сделать необходимые расчёты и  использовать полученные данные для выводов, не умеет пользоваться первоисточниками, учебником, справочником. Нарушение техники безопасности, небрежное отношение к оборудованию, приборам. Небрежно выполнена работа.</a:t>
            </a:r>
          </a:p>
        </p:txBody>
      </p:sp>
    </p:spTree>
    <p:extLst>
      <p:ext uri="{BB962C8B-B14F-4D97-AF65-F5344CB8AC3E}">
        <p14:creationId xmlns:p14="http://schemas.microsoft.com/office/powerpoint/2010/main" val="388542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85698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История, обществознание.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ru-RU" i="1" u="sng" dirty="0"/>
              <a:t>Грубые ошибки при устном ответе</a:t>
            </a:r>
            <a:endParaRPr lang="ru-RU" u="sng" dirty="0"/>
          </a:p>
          <a:p>
            <a:r>
              <a:rPr lang="ru-RU" dirty="0"/>
              <a:t>- не знает обществоведческих определений, законов и правил</a:t>
            </a:r>
          </a:p>
          <a:p>
            <a:r>
              <a:rPr lang="ru-RU" dirty="0"/>
              <a:t>	- делает ошибки в исторических названиях</a:t>
            </a:r>
          </a:p>
          <a:p>
            <a:r>
              <a:rPr lang="ru-RU" dirty="0"/>
              <a:t>	- не может установить причинно-следственные связи</a:t>
            </a:r>
          </a:p>
          <a:p>
            <a:r>
              <a:rPr lang="ru-RU" dirty="0"/>
              <a:t>	- не видит различий в разных исторических эпохах</a:t>
            </a:r>
          </a:p>
          <a:p>
            <a:r>
              <a:rPr lang="ru-RU" dirty="0"/>
              <a:t>	- не могут сопоставить исторический период с конкретными событиями</a:t>
            </a:r>
          </a:p>
          <a:p>
            <a:r>
              <a:rPr lang="ru-RU" i="1" u="sng" dirty="0"/>
              <a:t>Грубые ошибки при заполнении контурной карты</a:t>
            </a:r>
            <a:endParaRPr lang="ru-RU" u="sng" dirty="0"/>
          </a:p>
          <a:p>
            <a:r>
              <a:rPr lang="ru-RU" dirty="0"/>
              <a:t>	- использование при заполнении контурных карт ручек, фломастеров</a:t>
            </a:r>
          </a:p>
          <a:p>
            <a:r>
              <a:rPr lang="ru-RU" dirty="0"/>
              <a:t>	- отсутствует легенда карты</a:t>
            </a:r>
          </a:p>
          <a:p>
            <a:r>
              <a:rPr lang="ru-RU" dirty="0"/>
              <a:t>	- допущены грамматические ошибки в географических названиях</a:t>
            </a:r>
          </a:p>
          <a:p>
            <a:r>
              <a:rPr lang="ru-RU" dirty="0"/>
              <a:t>	-контурная карта перегружена лишней информацией.</a:t>
            </a:r>
          </a:p>
          <a:p>
            <a:r>
              <a:rPr lang="ru-RU" i="1" u="sng" dirty="0"/>
              <a:t>Грубые ошибки при изучении исторического источника</a:t>
            </a:r>
            <a:endParaRPr lang="ru-RU" u="sng" dirty="0"/>
          </a:p>
          <a:p>
            <a:r>
              <a:rPr lang="ru-RU" dirty="0"/>
              <a:t>	- не может выделить главную мысль</a:t>
            </a:r>
          </a:p>
          <a:p>
            <a:r>
              <a:rPr lang="ru-RU" dirty="0"/>
              <a:t>	- не может подтвердить свой ответ цитатой из источника</a:t>
            </a:r>
          </a:p>
          <a:p>
            <a:r>
              <a:rPr lang="ru-RU" dirty="0"/>
              <a:t>	- не может сопоставить источник с материалом урока</a:t>
            </a:r>
          </a:p>
          <a:p>
            <a:r>
              <a:rPr lang="ru-RU" dirty="0"/>
              <a:t>	- не видит различие между текстом учебника и историческим источником</a:t>
            </a:r>
          </a:p>
          <a:p>
            <a:r>
              <a:rPr lang="ru-RU" i="1" u="sng" dirty="0"/>
              <a:t>Грубые ошибки в письменных работах:</a:t>
            </a:r>
            <a:endParaRPr lang="ru-RU" u="sng" dirty="0"/>
          </a:p>
          <a:p>
            <a:r>
              <a:rPr lang="ru-RU" dirty="0"/>
              <a:t>- не знает обществоведческих определений, законов и правил</a:t>
            </a:r>
          </a:p>
          <a:p>
            <a:r>
              <a:rPr lang="ru-RU" dirty="0"/>
              <a:t>	- не может установить причинно-следственные связи</a:t>
            </a:r>
          </a:p>
          <a:p>
            <a:r>
              <a:rPr lang="ru-RU" dirty="0"/>
              <a:t>	- не видит различий в разных исторических эпохах</a:t>
            </a:r>
          </a:p>
          <a:p>
            <a:r>
              <a:rPr lang="ru-RU" dirty="0"/>
              <a:t>	- допускает грамматические ошибки в исторических терминах.</a:t>
            </a:r>
          </a:p>
          <a:p>
            <a:r>
              <a:rPr lang="ru-RU" b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229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764704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Правила  </a:t>
            </a:r>
            <a:r>
              <a:rPr lang="ru-RU" sz="2800" b="1" dirty="0" err="1">
                <a:solidFill>
                  <a:srgbClr val="C00000"/>
                </a:solidFill>
              </a:rPr>
              <a:t>критериального</a:t>
            </a:r>
            <a:r>
              <a:rPr lang="ru-RU" sz="2800" b="1" dirty="0">
                <a:solidFill>
                  <a:srgbClr val="C00000"/>
                </a:solidFill>
              </a:rPr>
              <a:t> оценивания</a:t>
            </a:r>
            <a:endParaRPr lang="ru-RU" sz="2800" dirty="0">
              <a:solidFill>
                <a:srgbClr val="C00000"/>
              </a:solidFill>
            </a:endParaRP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МОУ «СОШ №26» города Вологды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057369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/>
              <a:t>Перед ответом ученик знает максимальное количество баллов, которое он может заработать: задания базового уровня - 9 баллов,   100% выполнения заданий повышенного уровня – 10 баллов;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4797152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Ссылки на видеоматериалы:    </a:t>
            </a:r>
            <a:r>
              <a:rPr lang="en-US" dirty="0">
                <a:hlinkClick r:id="rId2"/>
              </a:rPr>
              <a:t>https://disk.yandex.ru/client/disk/%</a:t>
            </a:r>
            <a:r>
              <a:rPr lang="en-US" dirty="0" smtClean="0">
                <a:hlinkClick r:id="rId2"/>
              </a:rPr>
              <a:t>D0%92%D0%B8%D0%B4%D0%B5%D0%BE%20%D0%BD%D0%B0%20%D0%B2%D0%B5%D0%B1%D0%B8%D0%BD%D0%B0%D1%80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71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2" t="29365" r="2057" b="9524"/>
          <a:stretch/>
        </p:blipFill>
        <p:spPr bwMode="auto">
          <a:xfrm>
            <a:off x="179512" y="312975"/>
            <a:ext cx="8568952" cy="379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1" t="34325" r="2168" b="20436"/>
          <a:stretch/>
        </p:blipFill>
        <p:spPr bwMode="auto">
          <a:xfrm>
            <a:off x="429299" y="3856500"/>
            <a:ext cx="8656254" cy="2835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73016"/>
            <a:ext cx="2394535" cy="2866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178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96144"/>
            <a:ext cx="828092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Отметка</a:t>
            </a:r>
            <a:r>
              <a:rPr lang="ru-RU" sz="2400" b="1" i="1" dirty="0"/>
              <a:t> </a:t>
            </a:r>
            <a:r>
              <a:rPr lang="ru-RU" sz="2400" dirty="0"/>
              <a:t>– это фиксация результата оценивания в виде знака из принятой системы (цифровой балл в любой шкале, любые другие цветовые, знаковые шкалы). Отметка обращена во вне, в социум. Она подчеркнуто формализована;</a:t>
            </a:r>
          </a:p>
          <a:p>
            <a:pPr algn="just"/>
            <a:r>
              <a:rPr lang="ru-RU" sz="2400" dirty="0"/>
              <a:t> </a:t>
            </a:r>
            <a:endParaRPr lang="ru-RU" sz="2400" dirty="0" smtClean="0"/>
          </a:p>
          <a:p>
            <a:pPr algn="just"/>
            <a:endParaRPr lang="ru-RU" sz="2400" dirty="0"/>
          </a:p>
          <a:p>
            <a:pPr algn="just"/>
            <a:r>
              <a:rPr lang="ru-RU" sz="2400" b="1" dirty="0"/>
              <a:t>Оценка</a:t>
            </a:r>
            <a:r>
              <a:rPr lang="ru-RU" sz="2400" b="1" i="1" dirty="0"/>
              <a:t> –</a:t>
            </a:r>
            <a:r>
              <a:rPr lang="ru-RU" sz="2400" dirty="0"/>
              <a:t> это </a:t>
            </a:r>
            <a:r>
              <a:rPr lang="ru-RU" sz="2400" u="sng" dirty="0"/>
              <a:t>словесная</a:t>
            </a:r>
            <a:r>
              <a:rPr lang="ru-RU" sz="2400" dirty="0"/>
              <a:t> характеристика результатов действий (“молодец”, “оригинально”, “а вот здесь неточно, потому что...”) Оценка может быть максимально разнообразной, вариативной в зависимости от задач каждой из образовательных ступеней. Оценка всегда направлена "во внутрь", в личность школьника. Оценка эмоциональна по своей сути;</a:t>
            </a:r>
          </a:p>
        </p:txBody>
      </p:sp>
    </p:spTree>
    <p:extLst>
      <p:ext uri="{BB962C8B-B14F-4D97-AF65-F5344CB8AC3E}">
        <p14:creationId xmlns:p14="http://schemas.microsoft.com/office/powerpoint/2010/main" val="414531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332656"/>
            <a:ext cx="68407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Урок русского языка в 3 классе </a:t>
            </a:r>
          </a:p>
          <a:p>
            <a:r>
              <a:rPr lang="ru-RU" sz="2000" dirty="0" smtClean="0"/>
              <a:t>Тема : «Дополнение»</a:t>
            </a:r>
          </a:p>
          <a:p>
            <a:endParaRPr lang="ru-RU" sz="2000" dirty="0" smtClean="0"/>
          </a:p>
          <a:p>
            <a:r>
              <a:rPr lang="ru-RU" sz="2000" dirty="0" smtClean="0"/>
              <a:t>Цель: открыть новое знание, познакомиться с новым членом предложения. </a:t>
            </a:r>
          </a:p>
          <a:p>
            <a:endParaRPr lang="ru-RU" sz="2000" dirty="0"/>
          </a:p>
          <a:p>
            <a:r>
              <a:rPr lang="ru-RU" sz="2000" dirty="0" smtClean="0"/>
              <a:t>Задачи: </a:t>
            </a:r>
          </a:p>
          <a:p>
            <a:r>
              <a:rPr lang="ru-RU" sz="2000" dirty="0" smtClean="0"/>
              <a:t>-Познакомиться с новым членом предложения</a:t>
            </a:r>
          </a:p>
          <a:p>
            <a:r>
              <a:rPr lang="ru-RU" sz="2000" dirty="0" smtClean="0"/>
              <a:t>-Научиться находить его в предложении</a:t>
            </a:r>
          </a:p>
          <a:p>
            <a:r>
              <a:rPr lang="ru-RU" sz="2000" dirty="0" smtClean="0"/>
              <a:t>-Применять полученные знания в полученных ситуациях</a:t>
            </a:r>
          </a:p>
          <a:p>
            <a:r>
              <a:rPr lang="ru-RU" sz="2000" dirty="0" smtClean="0"/>
              <a:t>-Проверить себя и оценить работу на уроке. 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933056"/>
            <a:ext cx="3844479" cy="2564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676" y="3498985"/>
            <a:ext cx="2411313" cy="3215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762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568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/>
              <a:t>За задания, на первичное закрепление </a:t>
            </a:r>
            <a:r>
              <a:rPr lang="ru-RU" sz="2400" b="1" i="1" dirty="0"/>
              <a:t>при изучении новой темы,</a:t>
            </a:r>
            <a:r>
              <a:rPr lang="ru-RU" sz="2400" i="1" dirty="0"/>
              <a:t> </a:t>
            </a:r>
            <a:r>
              <a:rPr lang="ru-RU" sz="2400" b="1" i="1" dirty="0"/>
              <a:t>отметка</a:t>
            </a:r>
            <a:r>
              <a:rPr lang="ru-RU" sz="2400" b="1" dirty="0"/>
              <a:t> </a:t>
            </a:r>
            <a:r>
              <a:rPr lang="ru-RU" sz="2400" dirty="0"/>
              <a:t>ставится только</a:t>
            </a:r>
            <a:r>
              <a:rPr lang="ru-RU" sz="2400" b="1" dirty="0"/>
              <a:t> </a:t>
            </a:r>
            <a:r>
              <a:rPr lang="ru-RU" sz="2400" b="1" i="1" dirty="0"/>
              <a:t>по желанию ученика</a:t>
            </a:r>
            <a:r>
              <a:rPr lang="ru-RU" sz="2400" dirty="0"/>
              <a:t>, так как он еще овладевает знаниями и умениями по теме и имеет право на ошибку</a:t>
            </a:r>
            <a:r>
              <a:rPr lang="ru-RU" sz="2400" dirty="0" smtClean="0"/>
              <a:t>;</a:t>
            </a:r>
          </a:p>
          <a:p>
            <a:pPr lvl="0"/>
            <a:endParaRPr lang="ru-RU" sz="2400" dirty="0"/>
          </a:p>
          <a:p>
            <a:r>
              <a:rPr lang="ru-RU" sz="2400" dirty="0"/>
              <a:t>Учитель при оценивании учебной деятельности имеет   право на </a:t>
            </a:r>
            <a:r>
              <a:rPr lang="ru-RU" sz="2400" b="1" i="1" dirty="0"/>
              <a:t>+1</a:t>
            </a:r>
            <a:r>
              <a:rPr lang="ru-RU" sz="2400" dirty="0"/>
              <a:t> </a:t>
            </a:r>
            <a:r>
              <a:rPr lang="ru-RU" sz="2400" b="1" i="1" dirty="0"/>
              <a:t>дополнительный балл</a:t>
            </a:r>
            <a:r>
              <a:rPr lang="ru-RU" sz="2400" dirty="0"/>
              <a:t> за старание, стремление учащегося к знаниям, нестандартный подход к выполнению задания;</a:t>
            </a:r>
          </a:p>
          <a:p>
            <a:pPr lvl="0"/>
            <a:endParaRPr lang="ru-RU" sz="2400" dirty="0" smtClean="0"/>
          </a:p>
          <a:p>
            <a:pPr lvl="0"/>
            <a:r>
              <a:rPr lang="ru-RU" sz="2400" b="1" u="sng" dirty="0" smtClean="0"/>
              <a:t>Используется </a:t>
            </a:r>
            <a:r>
              <a:rPr lang="ru-RU" sz="2400" b="1" u="sng" dirty="0"/>
              <a:t>система </a:t>
            </a:r>
            <a:r>
              <a:rPr lang="ru-RU" sz="2400" b="1" i="1" u="sng" dirty="0"/>
              <a:t>бонусных баллов</a:t>
            </a:r>
            <a:r>
              <a:rPr lang="ru-RU" sz="2400" b="1" u="sng" dirty="0"/>
              <a:t> </a:t>
            </a:r>
            <a:r>
              <a:rPr lang="ru-RU" sz="2400" dirty="0"/>
              <a:t>за результативное участие в предметных олимпиадах и научно-практических конференциях различного уровня, нестандартный подход к выполнению заданий и привлечение внепрограммных материалов</a:t>
            </a:r>
            <a:r>
              <a:rPr lang="ru-RU" sz="2400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403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6140" y="115105"/>
            <a:ext cx="854813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ru-RU" sz="2400" dirty="0"/>
              <a:t>Накопительные бонусные баллы – средство стимулирования мотивации учащихся 8-11классов к учебной деятельности;</a:t>
            </a:r>
            <a:endParaRPr lang="ru-RU" dirty="0"/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ru-RU" sz="2400" dirty="0"/>
              <a:t>Накопительный бонусный балл начисляется только за учебную деятельность (не допускается начисление баллов за внеклассную и внеурочную деятельность); за результативное участие в предметных олимпиадах и научно-практических конференциях различного уровня, нестандартный подход к выполнению задания или презентации ответа, привлечение и анализ внепрограммных материалов;</a:t>
            </a:r>
            <a:endParaRPr lang="ru-RU" dirty="0"/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ru-RU" sz="2400" dirty="0"/>
              <a:t>Один бонусный балл равен 5 баллам по 10-балльной шкале;</a:t>
            </a:r>
            <a:endParaRPr lang="ru-RU" dirty="0"/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ru-RU" sz="2400" dirty="0"/>
              <a:t>Накопительные баллы суммируются и могут быть переведены в отметку по 10-балльной шкале;</a:t>
            </a:r>
            <a:endParaRPr lang="ru-RU" dirty="0"/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ru-RU" sz="2400" dirty="0"/>
              <a:t>Суммирование бонусных баллов проводится в конце четверти, триместра или учебного года по выбору учащихся;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99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59" y="620688"/>
            <a:ext cx="7632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Инструменты оценивания</a:t>
            </a:r>
            <a:r>
              <a:rPr lang="ru-RU" sz="2400" dirty="0"/>
              <a:t> – совокупность средств, применяемых для оценки достижения планируемых результатов. В инструментарий входит описание используемых методик, особенности проведения диагностики, система оценивания ответов детей, раздаточный материал для выполнения работ детьми, таблицы для фиксации результатов обследования;</a:t>
            </a:r>
          </a:p>
        </p:txBody>
      </p:sp>
      <p:pic>
        <p:nvPicPr>
          <p:cNvPr id="3" name="Picture 2" descr="C:\Users\user\Documents\Фото 23.01\DSCF12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855" y="3602687"/>
            <a:ext cx="5712256" cy="2977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674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757444"/>
              </p:ext>
            </p:extLst>
          </p:nvPr>
        </p:nvGraphicFramePr>
        <p:xfrm>
          <a:off x="179512" y="908720"/>
          <a:ext cx="8839201" cy="568156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84176"/>
                <a:gridCol w="792088"/>
                <a:gridCol w="792088"/>
                <a:gridCol w="144016"/>
                <a:gridCol w="5526833"/>
              </a:tblGrid>
              <a:tr h="744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Уровень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Баллы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Оценка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Дескриптор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</a:tr>
              <a:tr h="584898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РЕЦЕПТИВНЫЙ УРОВЕНЬ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71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7030A0"/>
                          </a:solidFill>
                          <a:effectLst/>
                        </a:rPr>
                        <a:t>Низкий</a:t>
                      </a:r>
                      <a:endParaRPr lang="ru-RU" sz="24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Очень слабо</a:t>
                      </a:r>
                      <a:endParaRPr lang="ru-RU" sz="20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 vert="vert270"/>
                </a:tc>
                <a:tc gridSpan="2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effectLst/>
                        </a:rPr>
                        <a:t>Узнавание объекта изучения, ошибочное оперирование основными терминами вследствие непонимания их значения;</a:t>
                      </a:r>
                      <a:endParaRPr lang="ru-RU" sz="16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effectLst/>
                        </a:rPr>
                        <a:t>Ошибочное выполнение простых имитационных заданий (по образцу);</a:t>
                      </a:r>
                      <a:endParaRPr lang="ru-RU" sz="16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effectLst/>
                        </a:rPr>
                        <a:t>Отказ от применения алгоритма выполнения задания в стандартных ситуациях;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 hMerge="1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</a:tr>
              <a:tr h="2047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2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Слабо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 vert="vert270"/>
                </a:tc>
                <a:tc gridSpan="2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effectLst/>
                        </a:rPr>
                        <a:t>Узнавание объекта изучения, основных терминов без осознания их значения;</a:t>
                      </a:r>
                      <a:endParaRPr lang="ru-RU" sz="16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effectLst/>
                        </a:rPr>
                        <a:t>Выполнение простых имитационных заданий (по образцу);</a:t>
                      </a:r>
                      <a:endParaRPr lang="ru-RU" sz="16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effectLst/>
                        </a:rPr>
                        <a:t>Отсутствие навыка применения заданного алгоритма выполнения в стандартных ситуациях;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 hMerge="1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81000" y="-53944"/>
            <a:ext cx="8763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Общий рубрикатор для всех предметов и видов деятельности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02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357814"/>
              </p:ext>
            </p:extLst>
          </p:nvPr>
        </p:nvGraphicFramePr>
        <p:xfrm>
          <a:off x="179512" y="195580"/>
          <a:ext cx="8856983" cy="592722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68152"/>
                <a:gridCol w="792088"/>
                <a:gridCol w="648072"/>
                <a:gridCol w="6048671"/>
              </a:tblGrid>
              <a:tr h="271042"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РЕПРОДУКТИВНЫЙ УРОВЕНЬ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6220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800" b="1" dirty="0" smtClean="0">
                          <a:solidFill>
                            <a:srgbClr val="7030A0"/>
                          </a:solidFill>
                          <a:effectLst/>
                        </a:rPr>
                        <a:t>2. Удовлетворительный</a:t>
                      </a:r>
                      <a:endParaRPr lang="ru-RU" sz="24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ru-RU" sz="2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Посредственно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 vert="vert27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effectLst/>
                        </a:rPr>
                        <a:t>Освоение учебного материала на репродуктивном уровне без осмысления содержания, фрагментарное его воспроизведение на основе наводящих вопросов;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effectLst/>
                        </a:rPr>
                        <a:t>Применение полученных знаний на практике с посторонней помощью;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effectLst/>
                        </a:rPr>
                        <a:t>Отсутствие стремления использовать самостоятельно алгоритм решения учебных задач;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</a:tr>
              <a:tr h="25742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ru-RU" sz="2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Удовлетворительно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 vert="vert27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effectLst/>
                        </a:rPr>
                        <a:t>Освоение учебного материала на репродуктивном уровне без осмысления содержания, воспроизведение его на основе наводящих вопросов;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effectLst/>
                        </a:rPr>
                        <a:t>Применение полученных знаний на практике с посторонней помощью;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effectLst/>
                        </a:rPr>
                        <a:t>Проявление стремления использовать самостоятельно алгоритм решения учебных задач;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615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153866"/>
              </p:ext>
            </p:extLst>
          </p:nvPr>
        </p:nvGraphicFramePr>
        <p:xfrm>
          <a:off x="238125" y="495140"/>
          <a:ext cx="8724900" cy="60453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85603"/>
                <a:gridCol w="792088"/>
                <a:gridCol w="720080"/>
                <a:gridCol w="5327129"/>
              </a:tblGrid>
              <a:tr h="281958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800" b="1" dirty="0" smtClean="0">
                          <a:solidFill>
                            <a:srgbClr val="7030A0"/>
                          </a:solidFill>
                          <a:effectLst/>
                        </a:rPr>
                        <a:t>3. Средний</a:t>
                      </a:r>
                      <a:endParaRPr lang="ru-RU" sz="24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ru-RU" sz="2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Ниже среднего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 vert="vert27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effectLst/>
                        </a:rPr>
                        <a:t>Понимание учебного материала на уровне его воспроизведения;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effectLst/>
                        </a:rPr>
                        <a:t>Поверхностное проявление интереса к учебе (с целью получения положительной отметки);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effectLst/>
                        </a:rPr>
                        <a:t>Повторение действий сверстников без глубокого осмысления значимости для дальнейшего познавательного процесса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</a:tr>
              <a:tr h="32257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ru-RU" sz="2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Средне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 vert="vert27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effectLst/>
                        </a:rPr>
                        <a:t>Владение навыками выполнения задания по образцу в типичных ситуациях;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effectLst/>
                        </a:rPr>
                        <a:t>Выполнение заданий в вариативных ситуациях с посторонней помощью;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effectLst/>
                        </a:rPr>
                        <a:t>Стремление самостоятельно выполнять задания, несмотря на систематические ошибки;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effectLst/>
                        </a:rPr>
                        <a:t>Стремление качественно выполнять задания в группе;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695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</TotalTime>
  <Words>2577</Words>
  <Application>Microsoft Office PowerPoint</Application>
  <PresentationFormat>Экран (4:3)</PresentationFormat>
  <Paragraphs>433</Paragraphs>
  <Slides>52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Контрольно-оценочные материалы </vt:lpstr>
      <vt:lpstr>Презентация PowerPoint</vt:lpstr>
      <vt:lpstr>Комплект документов контрольной работы</vt:lpstr>
      <vt:lpstr>Спецификация контрольной работы</vt:lpstr>
      <vt:lpstr>Презентация PowerPoint</vt:lpstr>
      <vt:lpstr>Презентация PowerPoint</vt:lpstr>
      <vt:lpstr>Презентация PowerPoint</vt:lpstr>
      <vt:lpstr>Оценивание  контрольной работы</vt:lpstr>
      <vt:lpstr>Презентация PowerPoint</vt:lpstr>
      <vt:lpstr>Презентация PowerPoint</vt:lpstr>
      <vt:lpstr>Материалы для учащегося</vt:lpstr>
      <vt:lpstr>Презентация PowerPoint</vt:lpstr>
      <vt:lpstr>Презентация PowerPoint</vt:lpstr>
      <vt:lpstr>Презентация PowerPoint</vt:lpstr>
      <vt:lpstr>Материалы для учителя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заместитель директора</cp:lastModifiedBy>
  <cp:revision>61</cp:revision>
  <dcterms:created xsi:type="dcterms:W3CDTF">2015-12-29T04:10:26Z</dcterms:created>
  <dcterms:modified xsi:type="dcterms:W3CDTF">2021-11-16T12:42:12Z</dcterms:modified>
</cp:coreProperties>
</file>