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2" r:id="rId4"/>
    <p:sldId id="273" r:id="rId5"/>
    <p:sldId id="275" r:id="rId6"/>
    <p:sldId id="263" r:id="rId7"/>
    <p:sldId id="265" r:id="rId8"/>
    <p:sldId id="274" r:id="rId9"/>
    <p:sldId id="266" r:id="rId10"/>
    <p:sldId id="261" r:id="rId11"/>
    <p:sldId id="284" r:id="rId12"/>
    <p:sldId id="285" r:id="rId13"/>
    <p:sldId id="287" r:id="rId14"/>
    <p:sldId id="288" r:id="rId15"/>
    <p:sldId id="289" r:id="rId16"/>
    <p:sldId id="267" r:id="rId17"/>
    <p:sldId id="278" r:id="rId18"/>
    <p:sldId id="257" r:id="rId19"/>
    <p:sldId id="259" r:id="rId20"/>
    <p:sldId id="276" r:id="rId21"/>
    <p:sldId id="277" r:id="rId22"/>
    <p:sldId id="258" r:id="rId23"/>
    <p:sldId id="282" r:id="rId24"/>
    <p:sldId id="283" r:id="rId25"/>
    <p:sldId id="303" r:id="rId26"/>
    <p:sldId id="280" r:id="rId27"/>
    <p:sldId id="290" r:id="rId28"/>
    <p:sldId id="281" r:id="rId29"/>
    <p:sldId id="291" r:id="rId30"/>
    <p:sldId id="293" r:id="rId31"/>
    <p:sldId id="294" r:id="rId32"/>
    <p:sldId id="260" r:id="rId33"/>
    <p:sldId id="270" r:id="rId34"/>
    <p:sldId id="271" r:id="rId35"/>
    <p:sldId id="295" r:id="rId36"/>
    <p:sldId id="269" r:id="rId37"/>
    <p:sldId id="262" r:id="rId38"/>
    <p:sldId id="296" r:id="rId39"/>
    <p:sldId id="302" r:id="rId40"/>
    <p:sldId id="298" r:id="rId41"/>
    <p:sldId id="299" r:id="rId42"/>
    <p:sldId id="301" r:id="rId43"/>
    <p:sldId id="300" r:id="rId44"/>
    <p:sldId id="297" r:id="rId4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251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1663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/>
              <a:t>Муниципальное общеобразовательное учреждение </a:t>
            </a:r>
          </a:p>
          <a:p>
            <a:pPr algn="ctr"/>
            <a:r>
              <a:rPr lang="ru-RU" altLang="ru-RU" sz="1600" b="1" i="1" dirty="0"/>
              <a:t>«Средняя общеобразовательная школа №26» города Вологды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91" y="3419867"/>
            <a:ext cx="4081338" cy="306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0032" y="1340768"/>
            <a:ext cx="845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Нормативно-правовые и методические аспекты реализации </a:t>
            </a:r>
            <a:r>
              <a:rPr lang="ru-RU" sz="2800" b="1" dirty="0" err="1" smtClean="0">
                <a:solidFill>
                  <a:srgbClr val="C00000"/>
                </a:solidFill>
              </a:rPr>
              <a:t>внутришкольной</a:t>
            </a:r>
            <a:r>
              <a:rPr lang="ru-RU" sz="2800" b="1" dirty="0" smtClean="0">
                <a:solidFill>
                  <a:srgbClr val="C00000"/>
                </a:solidFill>
              </a:rPr>
              <a:t> системы  оценки достижений образовательных результатов  обучающихся</a:t>
            </a: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9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r="21021"/>
          <a:stretch/>
        </p:blipFill>
        <p:spPr bwMode="auto">
          <a:xfrm>
            <a:off x="323528" y="1477819"/>
            <a:ext cx="3631140" cy="482453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Устав школы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5956" y="1121967"/>
            <a:ext cx="4932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4.2. </a:t>
            </a:r>
            <a:r>
              <a:rPr lang="ru-RU" u="sng" dirty="0"/>
              <a:t>Школа </a:t>
            </a:r>
            <a:r>
              <a:rPr lang="ru-RU" u="sng" dirty="0" smtClean="0"/>
              <a:t>самостоятельна </a:t>
            </a:r>
            <a:r>
              <a:rPr lang="ru-RU" u="sng" dirty="0"/>
              <a:t>в осуществлении образовательного процесса</a:t>
            </a:r>
            <a:r>
              <a:rPr lang="ru-RU" dirty="0"/>
              <a:t>, </a:t>
            </a:r>
            <a:r>
              <a:rPr lang="ru-RU" dirty="0" smtClean="0"/>
              <a:t>подборе </a:t>
            </a:r>
            <a:r>
              <a:rPr lang="ru-RU" dirty="0"/>
              <a:t>и расстановке кадров, научной, финансовой, хозяйственной и иной </a:t>
            </a:r>
          </a:p>
          <a:p>
            <a:r>
              <a:rPr lang="ru-RU" dirty="0"/>
              <a:t>деятельности в пределах, установленных законодательством Российской Федерации, Типовым положением об общеобразовательном учреждении и настоящим Уставом.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717032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4.3. К компетенции Школы относятся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разработка системы оценок, форм, порядка и периодичности аттестации </a:t>
            </a:r>
          </a:p>
          <a:p>
            <a:r>
              <a:rPr lang="ru-RU" dirty="0"/>
              <a:t>обучающихся в соответствии с Положением об организации текущего контроля успеваемости, промежуточной и итоговой аттестации обучающихся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6" name="Picture 2" descr="C:\Users\Наталья\Desktop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925341" cy="9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18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21244"/>
          <a:stretch/>
        </p:blipFill>
        <p:spPr bwMode="auto">
          <a:xfrm>
            <a:off x="529324" y="1268760"/>
            <a:ext cx="3744415" cy="517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501493"/>
            <a:ext cx="4211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Предметом регулирования данного Положения являются отношения, возникающие между педагогическими работниками и учащимися в процессе оценивания образовательных достижений учащихся с целью создания условий для реализации требований, предъявляемых федеральными государственными образовательными стандартами к предметным, личностным и </a:t>
            </a:r>
            <a:r>
              <a:rPr lang="ru-RU" sz="2000" dirty="0" err="1"/>
              <a:t>метапредметным</a:t>
            </a:r>
            <a:r>
              <a:rPr lang="ru-RU" sz="2000" dirty="0"/>
              <a:t> достижениям учащихся;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4145" y="33737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ПОЛОЖЕНИЕ О СИСТЕМЕ КРИТЕРИАЛЬНОГО ОЦЕНИВАНИЯ (КСО) В МУНИЦИПАЛЬНОМ ОБЩЕОБРАЗОВАТЕЛЬНОМ УЧРЕЖДЕНИИ «СРЕДНЯЯ ОБЩЕОБРАЗОВАТЕЛЬНАЯ ШКОЛА № 26»</a:t>
            </a:r>
          </a:p>
        </p:txBody>
      </p:sp>
      <p:pic>
        <p:nvPicPr>
          <p:cNvPr id="5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7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II. Основные понятия и термины, используемые в процессе внедрения </a:t>
            </a:r>
            <a:r>
              <a:rPr lang="ru-RU" u="sng" dirty="0" smtClean="0"/>
              <a:t>КСО</a:t>
            </a:r>
          </a:p>
          <a:p>
            <a:endParaRPr lang="ru-RU" u="sng" dirty="0"/>
          </a:p>
          <a:p>
            <a:endParaRPr lang="ru-RU" u="sng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r="21356"/>
          <a:stretch/>
        </p:blipFill>
        <p:spPr bwMode="auto">
          <a:xfrm>
            <a:off x="409567" y="1268759"/>
            <a:ext cx="3586370" cy="495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268759"/>
            <a:ext cx="4235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III. Инструментарий оценки образовательных достижений учащихся с использованием КСО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7820" y="226819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Инструментарием </a:t>
            </a:r>
            <a:r>
              <a:rPr lang="ru-RU" dirty="0"/>
              <a:t>оценки образовательных достижений учащихся является 10балльная шкала, содержащая дескрипторы оценки с шагом в один балл;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7820" y="38740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Алгоритм выставления четвертных (триместровых) и годовых отметок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9793" y="4941168"/>
            <a:ext cx="443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Шкала соответствия и перевода баллов</a:t>
            </a:r>
          </a:p>
        </p:txBody>
      </p:sp>
      <p:pic>
        <p:nvPicPr>
          <p:cNvPr id="8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3968" r="12208"/>
          <a:stretch/>
        </p:blipFill>
        <p:spPr bwMode="auto">
          <a:xfrm>
            <a:off x="107504" y="260648"/>
            <a:ext cx="8855238" cy="640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598860" cy="59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3770" r="10869"/>
          <a:stretch/>
        </p:blipFill>
        <p:spPr bwMode="auto">
          <a:xfrm>
            <a:off x="262707" y="260648"/>
            <a:ext cx="866991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18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r="11874" b="41667"/>
          <a:stretch/>
        </p:blipFill>
        <p:spPr bwMode="auto">
          <a:xfrm>
            <a:off x="611560" y="980728"/>
            <a:ext cx="8300616" cy="355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6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200" y="18864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C00000"/>
                </a:solidFill>
              </a:rPr>
              <a:t>Положение о системе оценивания учебных достижений младших школьников  в условиях </a:t>
            </a:r>
            <a:r>
              <a:rPr lang="ru-RU" sz="2000" dirty="0" err="1">
                <a:solidFill>
                  <a:srgbClr val="C00000"/>
                </a:solidFill>
              </a:rPr>
              <a:t>безотметочного</a:t>
            </a:r>
            <a:r>
              <a:rPr lang="ru-RU" sz="2000" dirty="0">
                <a:solidFill>
                  <a:srgbClr val="C00000"/>
                </a:solidFill>
              </a:rPr>
              <a:t> обучения Муниципального общеобразовательного учреждения «Средняя общеобразовательная школа № 26»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Целью данного Положения является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благоприятных условий для адаптации ребенка в условиях ФГОС к школе, обеспечивающих его дальнейшее благополучное развитие, обучение и воспитание, совершенствование способов оценивания учебных достижений в начальной школе.</a:t>
            </a:r>
          </a:p>
        </p:txBody>
      </p:sp>
      <p:pic>
        <p:nvPicPr>
          <p:cNvPr id="4" name="Picture 2" descr="C:\Users\Наталья\Desktop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345798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Успешность усвоения программ первоклассниками характеризуется качественной оценкой на основе листа оценки образовательных достижений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65313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первом классе исключается система балльного (отметочного) оценивания. Не допускается использование любой знаковой символики, заменяющей цифровую отметку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98770" y="5733256"/>
            <a:ext cx="680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Оцениванию подлежат индивидуальные учебные достижения обучающихся (сравнение сегодняшних достижений ребенка с его собственными вчерашними достижениями). </a:t>
            </a:r>
          </a:p>
        </p:txBody>
      </p:sp>
    </p:spTree>
    <p:extLst>
      <p:ext uri="{BB962C8B-B14F-4D97-AF65-F5344CB8AC3E}">
        <p14:creationId xmlns:p14="http://schemas.microsoft.com/office/powerpoint/2010/main" val="200361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37359"/>
              </p:ext>
            </p:extLst>
          </p:nvPr>
        </p:nvGraphicFramePr>
        <p:xfrm>
          <a:off x="1043608" y="2564905"/>
          <a:ext cx="7632848" cy="40199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6410"/>
                <a:gridCol w="1526410"/>
                <a:gridCol w="1526410"/>
                <a:gridCol w="1526410"/>
                <a:gridCol w="1527208"/>
              </a:tblGrid>
              <a:tr h="1496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Образец   задания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Самооценка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Оценка задания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Итоговая   оценка (зачтено – не зачтено)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Дополнительный критерий: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260648"/>
            <a:ext cx="736644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1341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13413"/>
                </a:solidFill>
                <a:effectLst/>
                <a:ea typeface="Times New Roman" pitchFamily="18" charset="0"/>
                <a:cs typeface="Tahoma" pitchFamily="34" charset="0"/>
              </a:rPr>
              <a:t>Пример листа оценки образовательных достижений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13413"/>
                </a:solidFill>
                <a:effectLst/>
                <a:ea typeface="Times New Roman" pitchFamily="18" charset="0"/>
                <a:cs typeface="Tahoma" pitchFamily="34" charset="0"/>
              </a:rPr>
              <a:t>За ___четверть по предмету ____ ученика ___ класса ___ 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313413"/>
                </a:solidFill>
                <a:effectLst/>
                <a:ea typeface="Times New Roman" pitchFamily="18" charset="0"/>
                <a:cs typeface="Tahoma" pitchFamily="34" charset="0"/>
              </a:rPr>
              <a:t>Оценочная шкала: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13413"/>
                </a:solidFill>
                <a:effectLst/>
                <a:ea typeface="Times New Roman" pitchFamily="18" charset="0"/>
                <a:cs typeface="Tahoma" pitchFamily="34" charset="0"/>
              </a:rPr>
              <a:t>+ знаю и умею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13413"/>
                </a:solidFill>
                <a:effectLst/>
                <a:ea typeface="Times New Roman" pitchFamily="18" charset="0"/>
                <a:cs typeface="Tahoma" pitchFamily="34" charset="0"/>
              </a:rPr>
              <a:t>? знаю неуверенно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13413"/>
                </a:solidFill>
                <a:effectLst/>
                <a:ea typeface="Times New Roman" pitchFamily="18" charset="0"/>
                <a:cs typeface="Tahoma" pitchFamily="34" charset="0"/>
              </a:rPr>
              <a:t>- пока не знаю и не умею.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C:\Users\Наталья\Desktop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9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21428" r="9642" b="8523"/>
          <a:stretch/>
        </p:blipFill>
        <p:spPr bwMode="auto">
          <a:xfrm>
            <a:off x="203772" y="576777"/>
            <a:ext cx="875406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Наталья\Desktop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1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23413" r="13658" b="10417"/>
          <a:stretch/>
        </p:blipFill>
        <p:spPr bwMode="auto">
          <a:xfrm>
            <a:off x="1187624" y="274418"/>
            <a:ext cx="6316517" cy="41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3" t="24802" r="14105" b="27485"/>
          <a:stretch/>
        </p:blipFill>
        <p:spPr bwMode="auto">
          <a:xfrm>
            <a:off x="2362448" y="3501008"/>
            <a:ext cx="6688562" cy="322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Наталья\Desktop\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34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73653"/>
            <a:ext cx="835309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Организация </a:t>
            </a:r>
            <a:r>
              <a:rPr lang="ru-RU" sz="2800" b="1" i="1" dirty="0">
                <a:solidFill>
                  <a:srgbClr val="C00000"/>
                </a:solidFill>
              </a:rPr>
              <a:t>оценочной деятельности  в МОУ «СОШ №26» осуществляется  в соответствии с нормативными документами:</a:t>
            </a:r>
            <a:endParaRPr lang="ru-RU" sz="2800" b="1" dirty="0">
              <a:solidFill>
                <a:srgbClr val="C00000"/>
              </a:solidFill>
            </a:endParaRPr>
          </a:p>
          <a:p>
            <a:pPr algn="just"/>
            <a:r>
              <a:rPr lang="ru-RU" sz="2800" i="1" u="sng" dirty="0">
                <a:solidFill>
                  <a:srgbClr val="002060"/>
                </a:solidFill>
              </a:rPr>
              <a:t>Федеральный уровень</a:t>
            </a:r>
            <a:endParaRPr lang="ru-RU" sz="2800" u="sng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Федеральный </a:t>
            </a:r>
            <a:r>
              <a:rPr lang="ru-RU" dirty="0"/>
              <a:t>закон от 29 декабря 2012 г. N 273-ФЗ "Об образовании в Российской Федерации";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Федеральный </a:t>
            </a:r>
            <a:r>
              <a:rPr lang="ru-RU" dirty="0"/>
              <a:t>государственный образовательный стандарт начального общего образования, утв.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06.10.2009 № 373 ( с последующими изменениями и дополнениями);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Федеральный </a:t>
            </a:r>
            <a:r>
              <a:rPr lang="ru-RU" dirty="0"/>
              <a:t>государственный образовательный стандарт основного общего образования, утв.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17.12.2010 № 1897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Федеральный государственный образовательный стандарт среднего общего </a:t>
            </a:r>
            <a:r>
              <a:rPr lang="ru-RU" dirty="0" smtClean="0"/>
              <a:t>образования , утв. приказом Министерства </a:t>
            </a:r>
            <a:r>
              <a:rPr lang="ru-RU" dirty="0"/>
              <a:t>образования и науки РФ от 17 мая 2012 г. N </a:t>
            </a:r>
            <a:r>
              <a:rPr lang="ru-RU" dirty="0" smtClean="0"/>
              <a:t>413 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5 марта 2004 года N 1089 «Об утверждении федерального компонента государственных образовательных стандартов начального общего, основного общего и среднего (полного) общего образования(с изменениями на 23 июня 2015 года);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12" y="-7883"/>
            <a:ext cx="756288" cy="79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1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22817" r="15889" b="11905"/>
          <a:stretch/>
        </p:blipFill>
        <p:spPr bwMode="auto">
          <a:xfrm>
            <a:off x="319545" y="764704"/>
            <a:ext cx="852430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Наталья\Desktop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71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3" t="24405" r="14997" b="18849"/>
          <a:stretch/>
        </p:blipFill>
        <p:spPr bwMode="auto">
          <a:xfrm>
            <a:off x="395536" y="116632"/>
            <a:ext cx="6192688" cy="361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3" t="24007" r="14662" b="13889"/>
          <a:stretch/>
        </p:blipFill>
        <p:spPr bwMode="auto">
          <a:xfrm>
            <a:off x="2987824" y="2852936"/>
            <a:ext cx="5760640" cy="35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Наталья\Desktop\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83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6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22619" r="14104" b="8334"/>
          <a:stretch/>
        </p:blipFill>
        <p:spPr bwMode="auto">
          <a:xfrm>
            <a:off x="395536" y="548679"/>
            <a:ext cx="8552812" cy="58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Наталья\Desktop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8" y="0"/>
            <a:ext cx="83547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891467" y="4365104"/>
            <a:ext cx="2072092" cy="21602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1560" y="1988840"/>
            <a:ext cx="2160240" cy="7200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3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 t="28770" r="17675" b="9325"/>
          <a:stretch/>
        </p:blipFill>
        <p:spPr bwMode="auto">
          <a:xfrm>
            <a:off x="971600" y="260648"/>
            <a:ext cx="6371773" cy="452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64236" r="1586" b="13145"/>
          <a:stretch/>
        </p:blipFill>
        <p:spPr bwMode="auto">
          <a:xfrm>
            <a:off x="179513" y="3861048"/>
            <a:ext cx="8964488" cy="160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18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4.2 Права и обязанности учащихся.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000" dirty="0"/>
              <a:t>4.2.1. Учащиеся имеют право: </a:t>
            </a:r>
          </a:p>
          <a:p>
            <a:r>
              <a:rPr lang="ru-RU" sz="2000" dirty="0"/>
              <a:t>• </a:t>
            </a:r>
            <a:r>
              <a:rPr lang="ru-RU" sz="2000" dirty="0">
                <a:solidFill>
                  <a:srgbClr val="0070C0"/>
                </a:solidFill>
              </a:rPr>
              <a:t>на собственную оценку своих достижений и трудностей; </a:t>
            </a:r>
          </a:p>
          <a:p>
            <a:r>
              <a:rPr lang="ru-RU" sz="2000" dirty="0"/>
              <a:t>• на оценку своей работы учителем;</a:t>
            </a:r>
          </a:p>
          <a:p>
            <a:r>
              <a:rPr lang="ru-RU" sz="2000" dirty="0"/>
              <a:t> • на оценку проявления творчества и инициативы во всех сферах школьной жизни; </a:t>
            </a:r>
          </a:p>
          <a:p>
            <a:r>
              <a:rPr lang="ru-RU" sz="2000" dirty="0"/>
              <a:t>• </a:t>
            </a:r>
            <a:r>
              <a:rPr lang="ru-RU" sz="2000" dirty="0">
                <a:solidFill>
                  <a:srgbClr val="0070C0"/>
                </a:solidFill>
              </a:rPr>
              <a:t>на ошибку и время для ее ликвидации; </a:t>
            </a:r>
          </a:p>
          <a:p>
            <a:r>
              <a:rPr lang="ru-RU" sz="2000" dirty="0"/>
              <a:t>• </a:t>
            </a:r>
            <a:r>
              <a:rPr lang="ru-RU" sz="2000" dirty="0">
                <a:solidFill>
                  <a:srgbClr val="0070C0"/>
                </a:solidFill>
              </a:rPr>
              <a:t>на участие в разработке критериев оценивания своей работы;</a:t>
            </a:r>
          </a:p>
          <a:p>
            <a:r>
              <a:rPr lang="ru-RU" sz="2000" dirty="0"/>
              <a:t> • </a:t>
            </a:r>
            <a:r>
              <a:rPr lang="ru-RU" sz="2000" dirty="0">
                <a:solidFill>
                  <a:srgbClr val="0070C0"/>
                </a:solidFill>
              </a:rPr>
              <a:t>на самостоятельный выбор уровня сложности проверочных заданий;</a:t>
            </a:r>
          </a:p>
          <a:p>
            <a:r>
              <a:rPr lang="ru-RU" sz="2000" dirty="0"/>
              <a:t> • на предоставление и </a:t>
            </a:r>
            <a:r>
              <a:rPr lang="ru-RU" sz="2000" dirty="0">
                <a:solidFill>
                  <a:srgbClr val="0070C0"/>
                </a:solidFill>
              </a:rPr>
              <a:t>публичную защиту результатов своей деятельности.</a:t>
            </a:r>
          </a:p>
        </p:txBody>
      </p:sp>
      <p:pic>
        <p:nvPicPr>
          <p:cNvPr id="3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5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ПОЛОЖЕНИЕ </a:t>
            </a:r>
            <a:r>
              <a:rPr lang="ru-RU" sz="2000" b="1" dirty="0">
                <a:solidFill>
                  <a:srgbClr val="C00000"/>
                </a:solidFill>
              </a:rPr>
              <a:t>о системе оценки достижения планируемых результатов освоения основной образовательной программы начального общего образования в соответствии с требованиями ФГОС НОО.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Наталья\Desktop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925341" cy="9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8498" y="57777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Принципы системы оценки достижения планируемых результатов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232850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Критериальность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845559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Уровневый характер контроля и оценки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0032" y="4398109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Комплексность оценки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9160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Гибкость и </a:t>
            </a:r>
            <a:r>
              <a:rPr lang="ru-RU" dirty="0" err="1" smtClean="0"/>
              <a:t>вариат</a:t>
            </a:r>
            <a:r>
              <a:rPr lang="ru-RU" dirty="0" smtClean="0"/>
              <a:t> </a:t>
            </a:r>
            <a:r>
              <a:rPr lang="ru-RU" dirty="0" err="1" smtClean="0"/>
              <a:t>ивность</a:t>
            </a:r>
            <a:r>
              <a:rPr lang="ru-RU" dirty="0" smtClean="0"/>
              <a:t> </a:t>
            </a:r>
            <a:r>
              <a:rPr lang="ru-RU" dirty="0"/>
              <a:t>форм оценивания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25430" y="5408432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r>
              <a:rPr lang="ru-RU" dirty="0"/>
              <a:t>Открытость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1839" y="2060848"/>
            <a:ext cx="8250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Оценивание учебных достижений на протяжении всего периода обучения в начальной школе осуществляется на </a:t>
            </a:r>
            <a:r>
              <a:rPr lang="ru-RU" dirty="0" err="1"/>
              <a:t>критериальной</a:t>
            </a:r>
            <a:r>
              <a:rPr lang="ru-RU" dirty="0"/>
              <a:t> основе.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771800" y="3602182"/>
            <a:ext cx="864096" cy="2175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339752" y="4767441"/>
            <a:ext cx="360040" cy="821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439493" y="5593098"/>
            <a:ext cx="796803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56076" y="4214891"/>
            <a:ext cx="540060" cy="1562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796136" y="5238492"/>
            <a:ext cx="360040" cy="539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453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52069"/>
            <a:ext cx="4014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Оценка </a:t>
            </a:r>
            <a:r>
              <a:rPr lang="ru-RU" b="1" u="sng" dirty="0">
                <a:solidFill>
                  <a:srgbClr val="C00000"/>
                </a:solidFill>
              </a:rPr>
              <a:t>личностных результатов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12221" r="22971" b="9669"/>
          <a:stretch/>
        </p:blipFill>
        <p:spPr bwMode="auto">
          <a:xfrm>
            <a:off x="899592" y="620688"/>
            <a:ext cx="7033414" cy="57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062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Оценка </a:t>
            </a:r>
            <a:r>
              <a:rPr lang="ru-RU" sz="2400" b="1" u="sng" dirty="0" err="1">
                <a:solidFill>
                  <a:srgbClr val="C00000"/>
                </a:solidFill>
              </a:rPr>
              <a:t>метапредметных</a:t>
            </a:r>
            <a:r>
              <a:rPr lang="ru-RU" sz="2400" b="1" u="sng" dirty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</a:rPr>
              <a:t>результатов</a:t>
            </a:r>
          </a:p>
          <a:p>
            <a:r>
              <a:rPr lang="ru-RU" sz="2000" dirty="0" smtClean="0"/>
              <a:t>может </a:t>
            </a:r>
            <a:r>
              <a:rPr lang="ru-RU" sz="2000" dirty="0"/>
              <a:t>осуществляться  в ходе различных процедур:</a:t>
            </a:r>
          </a:p>
          <a:p>
            <a:r>
              <a:rPr lang="ru-RU" sz="2000" dirty="0"/>
              <a:t>  мониторинг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 защита группового проекта;</a:t>
            </a:r>
          </a:p>
          <a:p>
            <a:r>
              <a:rPr lang="ru-RU" sz="2000" dirty="0" smtClean="0"/>
              <a:t>  </a:t>
            </a:r>
            <a:r>
              <a:rPr lang="ru-RU" sz="2000" dirty="0"/>
              <a:t>защита индивидуального  проекта (по желанию). 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Учитель вправе разрабатывать проекты самостоятельно или использовать предложенные методистами и авторами учебников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u="sng" dirty="0" smtClean="0"/>
              <a:t>Защита </a:t>
            </a:r>
            <a:r>
              <a:rPr lang="ru-RU" sz="2000" u="sng" dirty="0"/>
              <a:t>проектов осуществляется на уроке, во внеурочное время, а индивидуальных  на  конференциях разного уровня. </a:t>
            </a:r>
            <a:endParaRPr lang="ru-RU" sz="2000" u="sng" dirty="0" smtClean="0"/>
          </a:p>
          <a:p>
            <a:r>
              <a:rPr lang="ru-RU" sz="2000" u="sng" dirty="0" smtClean="0"/>
              <a:t>Результаты </a:t>
            </a:r>
            <a:r>
              <a:rPr lang="ru-RU" sz="2000" u="sng" dirty="0"/>
              <a:t>выполнения проекта оцениваются по критериям  по 10-тибалльной системе оценивания. Критерии оценивания проекта </a:t>
            </a:r>
            <a:endParaRPr lang="ru-RU" sz="2000" dirty="0"/>
          </a:p>
        </p:txBody>
      </p:sp>
      <p:pic>
        <p:nvPicPr>
          <p:cNvPr id="3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4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1735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Критерии оценивания проекта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72357"/>
              </p:ext>
            </p:extLst>
          </p:nvPr>
        </p:nvGraphicFramePr>
        <p:xfrm>
          <a:off x="323528" y="1268760"/>
          <a:ext cx="864096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187"/>
                <a:gridCol w="4801363"/>
                <a:gridCol w="2926410"/>
              </a:tblGrid>
              <a:tr h="28803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Баллы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Процесс (работа над проектом) 1.Актуальность проблемы 2. Работа с информацией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2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Результат  проекта ( продукт проекта) 1.Полнота реализации замысла (все ли задачи решены) 2.Качество продукта проекта (эстетичность, завершенность, практичность применения)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 2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Оформление проекта 1.Правильность и грамотность 2. Наглядность 3. Правильно указаны  источники информации 4.Степень самостоятельности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4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Защита проекта 1.Качество представления доклада 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Ответы на вопросы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2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907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34618"/>
              </p:ext>
            </p:extLst>
          </p:nvPr>
        </p:nvGraphicFramePr>
        <p:xfrm>
          <a:off x="683568" y="2836888"/>
          <a:ext cx="7920881" cy="3364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40018"/>
                <a:gridCol w="2640018"/>
                <a:gridCol w="264084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достижений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Отметка в бальной шкале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Отметка в системе «зачет – незачет»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Высокий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«10,9,8»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зачет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«7,6»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зачет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Средний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«5,4,3»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зачет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Ниже среднего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«2,1»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незачет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640" y="620688"/>
            <a:ext cx="741682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Результат 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УУД  обучающихся 1 -4 классов фиксируются в отдельном  журнале «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результаты» в конце года (май) по бинарной системе («зачтено-не зачтено»).    Перевод оценок из одной шкалы в другую осуществляется по следующей схеме: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6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700808"/>
            <a:ext cx="51802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Статья 28</a:t>
            </a:r>
            <a:endParaRPr lang="ru-RU" sz="2000" b="1" dirty="0"/>
          </a:p>
          <a:p>
            <a:r>
              <a:rPr lang="ru-RU" sz="2000" dirty="0" smtClean="0"/>
              <a:t>к </a:t>
            </a:r>
            <a:r>
              <a:rPr lang="ru-RU" sz="2000" dirty="0"/>
              <a:t>компетенции  образовательной организации и её  обязанности </a:t>
            </a:r>
            <a:r>
              <a:rPr lang="ru-RU" sz="2000" dirty="0" smtClean="0"/>
              <a:t>относится:</a:t>
            </a:r>
          </a:p>
          <a:p>
            <a:r>
              <a:rPr lang="ru-RU" sz="2000" u="sng" dirty="0" smtClean="0"/>
              <a:t>пункт 10 </a:t>
            </a:r>
          </a:p>
          <a:p>
            <a:r>
              <a:rPr lang="ru-RU" sz="2000" dirty="0" smtClean="0"/>
              <a:t>осуществление </a:t>
            </a:r>
            <a:r>
              <a:rPr lang="ru-RU" sz="2000" dirty="0"/>
              <a:t>текущего контроля успеваемости и промежуточной аттестации обучающихся, установление их форм, периодичности и порядка проведения</a:t>
            </a:r>
          </a:p>
          <a:p>
            <a:endParaRPr lang="ru-RU" sz="2000" dirty="0"/>
          </a:p>
          <a:p>
            <a:r>
              <a:rPr lang="ru-RU" sz="2000" b="1" u="sng" dirty="0" smtClean="0"/>
              <a:t> </a:t>
            </a:r>
            <a:r>
              <a:rPr lang="ru-RU" sz="2000" u="sng" dirty="0"/>
              <a:t>пункт 13 </a:t>
            </a:r>
            <a:r>
              <a:rPr lang="ru-RU" sz="2000" dirty="0" smtClean="0"/>
              <a:t>проведение </a:t>
            </a:r>
            <a:r>
              <a:rPr lang="ru-RU" sz="2000" dirty="0"/>
              <a:t>обеспечение функционирования внутренней системы оценки качества образования.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26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Федеральный </a:t>
            </a:r>
            <a:r>
              <a:rPr lang="ru-RU" sz="2400" b="1" dirty="0">
                <a:solidFill>
                  <a:srgbClr val="C00000"/>
                </a:solidFill>
              </a:rPr>
              <a:t>закон от 29 декабря 2012 г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N 273-ФЗ "Об образовании в Российской </a:t>
            </a:r>
            <a:r>
              <a:rPr lang="ru-RU" sz="2400" b="1" dirty="0" smtClean="0">
                <a:solidFill>
                  <a:srgbClr val="C00000"/>
                </a:solidFill>
              </a:rPr>
              <a:t>Федерации»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AutoShape 2" descr="https://cdn1.ozone.ru/multimedia/1021900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1.ozone.ru/multimedia/10219003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Ирина\Desktop\1021900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6" y="1700808"/>
            <a:ext cx="2765233" cy="47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ья\Desktop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52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964" y="722429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Функции самооценки. </a:t>
            </a:r>
            <a:endParaRPr lang="ru-RU" sz="2000" b="1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Обучающая функция  - заключается в том, что ученик,  оценивая свою работу, еще раз повторяет  пройденную тему, выполняет упражнения, производит сравнения с эталоном.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Стимулирующая </a:t>
            </a:r>
            <a:r>
              <a:rPr lang="ru-RU" sz="2000" dirty="0"/>
              <a:t>функция  - стимул побуждает ученика в совершенствовании самооценки знаний, умений, навыков по своей воле, охотно</a:t>
            </a:r>
            <a:r>
              <a:rPr lang="ru-RU" sz="2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- Мотивационная функция – обеспечивает приучение к систематической работе, к продуктивному труду, выработку волевых  усилий</a:t>
            </a:r>
            <a:r>
              <a:rPr lang="ru-RU" sz="2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- Воспитывающая и развивающая функции – связаны с формированием адекватной самооценки. В результате этого процесса одни учащиеся избавляются от излишней самоуверенности, другие – начинают понимать свои недостатки, трудности, третьи осознают, что оценку своих возможностей произвели правильно.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- </a:t>
            </a:r>
            <a:r>
              <a:rPr lang="ru-RU" sz="2000" dirty="0"/>
              <a:t>Аналитическая функция  - связана с рефлексией учащегося, самоанализом учащегося, выявлением пробелов, трудностей в изученном материале.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2248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Самооценка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30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Правила формирования самооценки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  </a:t>
            </a:r>
            <a:r>
              <a:rPr lang="ru-RU" sz="2000" dirty="0"/>
              <a:t>«Учитель и ученик по возможности определяют оценку в диалоге. У ученика право аргументировано оспорить отметку» </a:t>
            </a:r>
            <a:endParaRPr lang="ru-RU" sz="2000" dirty="0" smtClean="0"/>
          </a:p>
          <a:p>
            <a:r>
              <a:rPr lang="ru-RU" sz="2000" dirty="0" smtClean="0"/>
              <a:t>Алгоритм </a:t>
            </a:r>
            <a:r>
              <a:rPr lang="ru-RU" sz="2000" dirty="0"/>
              <a:t>самооценки (вопросы, на которые отвечает ученик):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1 шаг. Какая была цель, что нужно было получить?  </a:t>
            </a:r>
            <a:endParaRPr lang="ru-RU" sz="2000" dirty="0" smtClean="0"/>
          </a:p>
          <a:p>
            <a:r>
              <a:rPr lang="ru-RU" sz="2000" dirty="0" smtClean="0"/>
              <a:t>2 </a:t>
            </a:r>
            <a:r>
              <a:rPr lang="ru-RU" sz="2000" dirty="0"/>
              <a:t>шаг. Справился с заданием полностью? </a:t>
            </a:r>
            <a:endParaRPr lang="ru-RU" sz="2000" dirty="0" smtClean="0"/>
          </a:p>
          <a:p>
            <a:r>
              <a:rPr lang="ru-RU" sz="2000" dirty="0" smtClean="0"/>
              <a:t>3 </a:t>
            </a:r>
            <a:r>
              <a:rPr lang="ru-RU" sz="2000" dirty="0"/>
              <a:t>шаг. Каким умением (алгоритмом) пользовался?  </a:t>
            </a:r>
            <a:endParaRPr lang="ru-RU" sz="2000" dirty="0" smtClean="0"/>
          </a:p>
          <a:p>
            <a:r>
              <a:rPr lang="ru-RU" sz="2000" dirty="0" smtClean="0"/>
              <a:t>4 </a:t>
            </a:r>
            <a:r>
              <a:rPr lang="ru-RU" sz="2000" dirty="0"/>
              <a:t>шаг. Справился  правильно или с незначительной ошибкой (какой, в чем</a:t>
            </a:r>
            <a:r>
              <a:rPr lang="ru-RU" sz="2000" dirty="0" smtClean="0"/>
              <a:t>)?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5 шаг. Справился самостоятельно или с небольшой помощью (кто помогал, в чем)?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400" b="1" dirty="0"/>
              <a:t>Как пользоваться правилом «Самооценки» </a:t>
            </a:r>
          </a:p>
        </p:txBody>
      </p:sp>
      <p:pic>
        <p:nvPicPr>
          <p:cNvPr id="3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5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r="21356"/>
          <a:stretch/>
        </p:blipFill>
        <p:spPr bwMode="auto">
          <a:xfrm>
            <a:off x="4623431" y="743954"/>
            <a:ext cx="3974950" cy="50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r="21377"/>
          <a:stretch/>
        </p:blipFill>
        <p:spPr bwMode="auto">
          <a:xfrm>
            <a:off x="415396" y="724063"/>
            <a:ext cx="3875227" cy="571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744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39" y="692696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Критерии оценки достижений учащихся. </a:t>
            </a:r>
            <a:endParaRPr lang="ru-RU" dirty="0" smtClean="0"/>
          </a:p>
          <a:p>
            <a:r>
              <a:rPr lang="ru-RU" dirty="0" smtClean="0"/>
              <a:t>6.1</a:t>
            </a:r>
            <a:r>
              <a:rPr lang="ru-RU" dirty="0"/>
              <a:t>. В конце каждого года обучения в классе проводится выставка портфолио учащихся. Определяются победители и лауреаты в различных номинациях: </a:t>
            </a:r>
            <a:endParaRPr lang="ru-RU" dirty="0" smtClean="0"/>
          </a:p>
          <a:p>
            <a:r>
              <a:rPr lang="ru-RU" dirty="0" smtClean="0"/>
              <a:t> </a:t>
            </a:r>
            <a:r>
              <a:rPr lang="ru-RU" dirty="0"/>
              <a:t>« Самый оригинальный портфолио»; </a:t>
            </a:r>
            <a:endParaRPr lang="ru-RU" dirty="0" smtClean="0"/>
          </a:p>
          <a:p>
            <a:r>
              <a:rPr lang="ru-RU" dirty="0" smtClean="0"/>
              <a:t> </a:t>
            </a:r>
            <a:r>
              <a:rPr lang="ru-RU" dirty="0"/>
              <a:t>« За лучшее оформление работ»; </a:t>
            </a:r>
            <a:endParaRPr lang="ru-RU" dirty="0" smtClean="0"/>
          </a:p>
          <a:p>
            <a:r>
              <a:rPr lang="ru-RU" dirty="0" smtClean="0"/>
              <a:t> </a:t>
            </a:r>
            <a:r>
              <a:rPr lang="ru-RU" dirty="0"/>
              <a:t>« Идея!»; </a:t>
            </a:r>
            <a:endParaRPr lang="ru-RU" dirty="0" smtClean="0"/>
          </a:p>
          <a:p>
            <a:pPr algn="just"/>
            <a:r>
              <a:rPr lang="ru-RU" dirty="0" smtClean="0"/>
              <a:t> </a:t>
            </a:r>
            <a:r>
              <a:rPr lang="ru-RU" dirty="0"/>
              <a:t>« За многогранность таланта»; </a:t>
            </a:r>
            <a:endParaRPr lang="ru-RU" dirty="0" smtClean="0"/>
          </a:p>
          <a:p>
            <a:pPr algn="just"/>
            <a:r>
              <a:rPr lang="ru-RU" dirty="0" smtClean="0"/>
              <a:t> </a:t>
            </a:r>
            <a:r>
              <a:rPr lang="ru-RU" dirty="0"/>
              <a:t>« За трудолюбие»; </a:t>
            </a:r>
            <a:endParaRPr lang="ru-RU" dirty="0" smtClean="0"/>
          </a:p>
          <a:p>
            <a:pPr algn="just"/>
            <a:r>
              <a:rPr lang="ru-RU" dirty="0" smtClean="0"/>
              <a:t> </a:t>
            </a:r>
            <a:r>
              <a:rPr lang="ru-RU" dirty="0"/>
              <a:t>« За творческий подход» и др. </a:t>
            </a:r>
            <a:endParaRPr lang="ru-RU" dirty="0" smtClean="0"/>
          </a:p>
          <a:p>
            <a:pPr algn="just"/>
            <a:r>
              <a:rPr lang="ru-RU" dirty="0" smtClean="0"/>
              <a:t>6.2.По </a:t>
            </a:r>
            <a:r>
              <a:rPr lang="ru-RU" dirty="0"/>
              <a:t>окончании 4 класса проводится презентация лучших портфолио на конференции для учащихся, родительских собраниях, классных собраниях. Учащийся должен представить свой Портфолио и оценить результаты своих достижений на конец обучения в начальной школе. Презентация может проходить в форме выставки, презентаций, докладов, стендовых докладов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6.3. Если учащиеся школы участвуют в конкурсе на звание «Ученик года», то они предоставляют свои портфолио в жюри конкурса в сроки, согласно «Положению о конкурсе». </a:t>
            </a:r>
          </a:p>
        </p:txBody>
      </p:sp>
      <p:sp>
        <p:nvSpPr>
          <p:cNvPr id="3" name="TextBox 2"/>
          <p:cNvSpPr txBox="1"/>
          <p:nvPr/>
        </p:nvSpPr>
        <p:spPr>
          <a:xfrm rot="20550040">
            <a:off x="7726254" y="400309"/>
            <a:ext cx="118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НОО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5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436" r="21474" b="75124"/>
          <a:stretch/>
        </p:blipFill>
        <p:spPr bwMode="auto">
          <a:xfrm>
            <a:off x="288148" y="185889"/>
            <a:ext cx="7164172" cy="2804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 rot="20345949">
            <a:off x="8023957" y="788795"/>
            <a:ext cx="1050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ОО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436" t="42402" r="21474" b="19192"/>
          <a:stretch/>
        </p:blipFill>
        <p:spPr bwMode="auto">
          <a:xfrm>
            <a:off x="467544" y="2917482"/>
            <a:ext cx="698477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7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2436" t="5416" r="21474"/>
          <a:stretch/>
        </p:blipFill>
        <p:spPr bwMode="auto">
          <a:xfrm>
            <a:off x="1519982" y="332656"/>
            <a:ext cx="640871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 rot="20345949">
            <a:off x="8023957" y="788795"/>
            <a:ext cx="1050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ОО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71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71101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</a:rPr>
              <a:t>ПОЛОЖЕНИЕ о порядке обучения </a:t>
            </a:r>
            <a:endParaRPr lang="ru-RU" sz="2000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индивидуальному учебному плану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259176"/>
            <a:ext cx="3888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6.2. Текущий контроль успеваемости и промежуточная аттестация обучающихся, переведенных на обучение по индивидуальному учебному плану, осуществляются в соответствии с Положением о формах, периодичности, порядке текущего контроля успеваемости и промежуточной аттестации обучающихся.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21926"/>
          <a:stretch/>
        </p:blipFill>
        <p:spPr bwMode="auto">
          <a:xfrm>
            <a:off x="323528" y="978987"/>
            <a:ext cx="4032448" cy="528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01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966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ПОЛОЖЕНИЕ О ФОРМАХ, ПЕРИОДИЧНОСТИ И ПОРЯДКЕ ТЕКУЩЕГО КОНТРОЛЯ УСПЕВАЕМОСТИ И ПРОМЕЖУТОЧНОЙ АТТЕСТАЦИИ ОБУЧАЮЩИХСЯ  1 - 11 КЛАССОВ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772816"/>
            <a:ext cx="38615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1.3.Настоящее Положение устанавливает требования к отметке и оценке учебных достижений обучающихся, а также порядок, формы, периодичность текущего контроля успеваемости, промежуточной и итоговой  аттестации обучающихся в ОУ, их перевод в следующий класс.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r="21468"/>
          <a:stretch/>
        </p:blipFill>
        <p:spPr bwMode="auto">
          <a:xfrm>
            <a:off x="755576" y="1484784"/>
            <a:ext cx="3702561" cy="508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3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066" y="2513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2.Формы и порядок текущего контроля успеваемости обучающихся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2082" y="6206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Промежуточная аттестация обучающихся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1206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4.Порядок перевода обучающихся в следующий класс и на следующий уровень образования.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5839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Текущий контроль успеваемости и промежуточная аттестация обучающихся, оставленных на повторное обучение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6381" y="240472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Порядок выставления четвертных, триместровых, полугодовых и годовых отметок.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8498" y="3065835"/>
            <a:ext cx="713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7. Промежуточная и государственная итоговая аттестация обучающихся на дому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349" y="371216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 Промежуточная и государственная итоговая аттестация экстернов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76117" y="4115065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9.Особенности прохождения обучающимися с ОВЗ текущего контроля успеваемости, промежуточной аттестации по адаптированным основным общеобразовательным программам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3" y="5157192"/>
            <a:ext cx="6935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10. Текущий контроль и промежуточная аттестация на дистанционном обучении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6790" y="5819794"/>
            <a:ext cx="7731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11. Права и обязанности участников образовательного процесса </a:t>
            </a:r>
          </a:p>
        </p:txBody>
      </p:sp>
      <p:pic>
        <p:nvPicPr>
          <p:cNvPr id="12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2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8388" y="1557338"/>
            <a:ext cx="75360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400" b="1" i="1" dirty="0">
                <a:solidFill>
                  <a:srgbClr val="C00000"/>
                </a:solidFill>
                <a:latin typeface="+mj-lt"/>
              </a:rPr>
              <a:t>Система научно- методической работы МОУ «СОШ № 26»</a:t>
            </a:r>
            <a:endParaRPr lang="ru-RU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7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7809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Стандарт включает в себя требования: к результатам освоения </a:t>
            </a:r>
            <a:r>
              <a:rPr lang="ru-RU" sz="2000" dirty="0" smtClean="0"/>
              <a:t> ООП НОО, ООП ООО, ООП СОО</a:t>
            </a:r>
            <a:endParaRPr lang="ru-RU" sz="2000" dirty="0"/>
          </a:p>
        </p:txBody>
      </p:sp>
      <p:pic>
        <p:nvPicPr>
          <p:cNvPr id="7170" name="Picture 2" descr="https://xn----dtbhvcrdbcoh1a.xn--p1ai/wp-content/uploads/2021/01/fg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1" b="21106"/>
          <a:stretch/>
        </p:blipFill>
        <p:spPr bwMode="auto">
          <a:xfrm>
            <a:off x="1907704" y="260648"/>
            <a:ext cx="662473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57301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pPr algn="just"/>
            <a:r>
              <a:rPr lang="ru-RU" sz="2000" dirty="0" smtClean="0"/>
              <a:t>…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 </a:t>
            </a:r>
            <a:r>
              <a:rPr lang="ru-RU" sz="2000" dirty="0"/>
              <a:t>результаты освоения основной образовательной программы начального общего образования должны отражать: освоение начальных форм познавательной и личностной рефлексии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 smtClean="0"/>
              <a:t>…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 </a:t>
            </a:r>
            <a:r>
              <a:rPr lang="ru-RU" sz="2000" dirty="0"/>
              <a:t>результаты освоения основной образовательной программы основного общего образования </a:t>
            </a:r>
            <a:r>
              <a:rPr lang="ru-RU" sz="2000" dirty="0" smtClean="0"/>
              <a:t> и среднего общего образования должны </a:t>
            </a:r>
            <a:r>
              <a:rPr lang="ru-RU" sz="2000" dirty="0"/>
              <a:t>отражать:</a:t>
            </a:r>
          </a:p>
          <a:p>
            <a:r>
              <a:rPr lang="ru-RU" sz="2000" dirty="0"/>
              <a:t> владение основами самоконтроля, </a:t>
            </a:r>
            <a:r>
              <a:rPr lang="ru-RU" sz="2000" dirty="0" smtClean="0"/>
              <a:t>самооценки…</a:t>
            </a:r>
            <a:endParaRPr lang="ru-RU" sz="2000" dirty="0"/>
          </a:p>
        </p:txBody>
      </p:sp>
      <p:pic>
        <p:nvPicPr>
          <p:cNvPr id="6" name="Picture 2" descr="C:\Users\Наталья\Desktop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687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80" cy="666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82587"/>
            <a:ext cx="7942783" cy="59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651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7"/>
            <a:ext cx="862806" cy="86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1250970" y="421459"/>
            <a:ext cx="756126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dirty="0"/>
              <a:t>       </a:t>
            </a:r>
            <a:r>
              <a:rPr lang="ru-RU" altLang="ru-RU" sz="2400" b="1" u="sng" dirty="0">
                <a:solidFill>
                  <a:srgbClr val="C00000"/>
                </a:solidFill>
              </a:rPr>
              <a:t>Группы методического направления:</a:t>
            </a:r>
          </a:p>
          <a:p>
            <a:endParaRPr lang="ru-RU" altLang="ru-RU" sz="2400" b="1" dirty="0"/>
          </a:p>
          <a:p>
            <a:pPr marL="514350" indent="-514350">
              <a:buAutoNum type="arabicPeriod"/>
            </a:pPr>
            <a:r>
              <a:rPr lang="ru-RU" altLang="ru-RU" sz="2000" dirty="0" smtClean="0"/>
              <a:t>ФГОС СОО,  </a:t>
            </a:r>
            <a:r>
              <a:rPr lang="ru-RU" altLang="ru-RU" sz="2000" dirty="0"/>
              <a:t>ООО, НОО</a:t>
            </a:r>
            <a:r>
              <a:rPr lang="ru-RU" altLang="ru-RU" sz="2000" dirty="0" smtClean="0"/>
              <a:t>;</a:t>
            </a:r>
          </a:p>
          <a:p>
            <a:pPr marL="514350" indent="-514350">
              <a:buAutoNum type="arabicPeriod"/>
            </a:pPr>
            <a:r>
              <a:rPr lang="ru-RU" altLang="ru-RU" sz="2000" dirty="0" smtClean="0"/>
              <a:t>Критериальное оценивание</a:t>
            </a:r>
            <a:endParaRPr lang="ru-RU" altLang="ru-RU" sz="2000" dirty="0"/>
          </a:p>
          <a:p>
            <a:r>
              <a:rPr lang="ru-RU" altLang="ru-RU" sz="2000" dirty="0" smtClean="0"/>
              <a:t>3.</a:t>
            </a:r>
            <a:r>
              <a:rPr lang="ru-RU" altLang="ru-RU" sz="2000" dirty="0"/>
              <a:t>	Дистантное обучение;</a:t>
            </a:r>
          </a:p>
          <a:p>
            <a:r>
              <a:rPr lang="ru-RU" altLang="ru-RU" sz="2000" dirty="0" smtClean="0"/>
              <a:t>4.</a:t>
            </a:r>
            <a:r>
              <a:rPr lang="ru-RU" altLang="ru-RU" sz="2000" dirty="0"/>
              <a:t>	Современные педагогические технологии;</a:t>
            </a:r>
          </a:p>
          <a:p>
            <a:r>
              <a:rPr lang="ru-RU" altLang="ru-RU" sz="2000" dirty="0" smtClean="0"/>
              <a:t>5.</a:t>
            </a:r>
            <a:r>
              <a:rPr lang="ru-RU" altLang="ru-RU" sz="2000" dirty="0"/>
              <a:t>	Работа с одаренными детьми: олимпиадное и конкурсное движение;</a:t>
            </a:r>
          </a:p>
          <a:p>
            <a:r>
              <a:rPr lang="ru-RU" altLang="ru-RU" sz="2000" dirty="0" smtClean="0"/>
              <a:t>6.</a:t>
            </a:r>
            <a:r>
              <a:rPr lang="ru-RU" altLang="ru-RU" sz="2000" dirty="0"/>
              <a:t>	Проектная деятельность;</a:t>
            </a:r>
          </a:p>
          <a:p>
            <a:r>
              <a:rPr lang="ru-RU" altLang="ru-RU" sz="2000" dirty="0" smtClean="0"/>
              <a:t>7. </a:t>
            </a:r>
            <a:r>
              <a:rPr lang="ru-RU" altLang="ru-RU" sz="2000" dirty="0"/>
              <a:t>	ИКТ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0848" y="3782991"/>
            <a:ext cx="77635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altLang="ru-RU" sz="2400" b="1" u="sng" dirty="0">
                <a:solidFill>
                  <a:srgbClr val="C00000"/>
                </a:solidFill>
              </a:rPr>
              <a:t>Группы воспитательного      направления:  </a:t>
            </a:r>
          </a:p>
          <a:p>
            <a:endParaRPr lang="ru-RU" altLang="ru-RU" sz="2000" b="1" dirty="0">
              <a:solidFill>
                <a:srgbClr val="C00000"/>
              </a:solidFill>
            </a:endParaRPr>
          </a:p>
          <a:p>
            <a:r>
              <a:rPr lang="ru-RU" altLang="ru-RU" sz="2000" dirty="0"/>
              <a:t>1.	Ученическое самоуправление;</a:t>
            </a:r>
          </a:p>
          <a:p>
            <a:r>
              <a:rPr lang="ru-RU" altLang="ru-RU" sz="2000" dirty="0"/>
              <a:t>2.	Семья и школа;</a:t>
            </a:r>
          </a:p>
          <a:p>
            <a:r>
              <a:rPr lang="ru-RU" altLang="ru-RU" sz="2000" dirty="0"/>
              <a:t>3.	Воспитание гражданина и патриота;</a:t>
            </a:r>
          </a:p>
          <a:p>
            <a:r>
              <a:rPr lang="ru-RU" altLang="ru-RU" sz="2000" dirty="0"/>
              <a:t>4.	Педагогическая </a:t>
            </a:r>
            <a:r>
              <a:rPr lang="ru-RU" altLang="ru-RU" sz="2000" dirty="0" smtClean="0"/>
              <a:t>диагностика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02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696" y="260648"/>
            <a:ext cx="6511925" cy="1143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учительского роста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428750"/>
            <a:ext cx="757118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000" b="1" dirty="0" smtClean="0"/>
              <a:t>  Семинары;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b="1" dirty="0" smtClean="0"/>
              <a:t>  Тренинги с приглашением специалистов различных ведомств;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b="1" dirty="0" smtClean="0"/>
              <a:t>  Сетевое взаимодействие с лучшими образовательными учреждениями страны;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b="1" dirty="0" smtClean="0"/>
              <a:t>  Участие в конференциях и форумах на площадках лучших школ страны;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b="1" dirty="0" smtClean="0"/>
              <a:t>  Обучение новым технологиям;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b="1" dirty="0" smtClean="0"/>
              <a:t>  Школьный конкурс профессионального мастерства «Лучший учитель»</a:t>
            </a:r>
          </a:p>
        </p:txBody>
      </p:sp>
      <p:pic>
        <p:nvPicPr>
          <p:cNvPr id="4" name="Picture 5" descr="C:\Users\Наталья\Desktop\эмблема\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6400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31819">
            <a:off x="1331640" y="21328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Спасибо.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xn----dtbhvcrdbcoh1a.xn--p1ai/wp-content/uploads/2021/01/fg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1" b="21106"/>
          <a:stretch/>
        </p:blipFill>
        <p:spPr bwMode="auto">
          <a:xfrm>
            <a:off x="1907704" y="260648"/>
            <a:ext cx="662473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537" y="2420888"/>
            <a:ext cx="81842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Стандарт учитывает образовательные потребности детей с ограниченными возможностями </a:t>
            </a:r>
            <a:r>
              <a:rPr lang="ru-RU" sz="2000" dirty="0" smtClean="0"/>
              <a:t>здоровья: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…</a:t>
            </a:r>
            <a:r>
              <a:rPr lang="ru-RU" sz="2000" u="sng" dirty="0" smtClean="0"/>
              <a:t>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 </a:t>
            </a:r>
            <a:r>
              <a:rPr lang="ru-RU" sz="2000" dirty="0"/>
              <a:t>результаты освоения адаптированной образовательной программы основного общего образования должны отражать: </a:t>
            </a:r>
            <a:endParaRPr lang="ru-RU" sz="2000" dirty="0" smtClean="0"/>
          </a:p>
          <a:p>
            <a:r>
              <a:rPr lang="ru-RU" sz="2000" dirty="0" smtClean="0"/>
              <a:t>…формирование </a:t>
            </a:r>
            <a:r>
              <a:rPr lang="ru-RU" sz="2000" dirty="0"/>
              <a:t>умения оценивать результат своей деятельности в соответствии с заданными эталонами при организующей помощи </a:t>
            </a:r>
            <a:r>
              <a:rPr lang="ru-RU" sz="2000" dirty="0" err="1"/>
              <a:t>тьютора</a:t>
            </a:r>
            <a:r>
              <a:rPr lang="ru-RU" sz="2000" dirty="0" smtClean="0"/>
              <a:t>;…</a:t>
            </a:r>
          </a:p>
          <a:p>
            <a:endParaRPr lang="ru-RU" dirty="0"/>
          </a:p>
        </p:txBody>
      </p:sp>
      <p:pic>
        <p:nvPicPr>
          <p:cNvPr id="6" name="Picture 2" descr="C:\Users\Наталья\Desktop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41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73653"/>
            <a:ext cx="835309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i="1" u="sng" dirty="0">
                <a:solidFill>
                  <a:srgbClr val="002060"/>
                </a:solidFill>
              </a:rPr>
              <a:t>Федеральный уровень</a:t>
            </a:r>
            <a:endParaRPr lang="ru-RU" sz="2800" b="1" u="sng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СанПиН </a:t>
            </a:r>
            <a:r>
              <a:rPr lang="ru-RU" sz="2000" dirty="0"/>
              <a:t>2.4.2.2821-10 "Санитарно-эпидемиологические требования к условиям и организации обучения в общеобразовательных учреждениях", утв. постановлением Главного государственного санитарного врача РФ от 29.12.2010 № 189 с последующими изменениями и дополнениями;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 Порядком </a:t>
            </a:r>
            <a:r>
              <a:rPr lang="ru-RU" sz="2000" dirty="0"/>
              <a:t>проведения государственной итоговой аттестации по образовательным программам среднего общего образования, утв. приказом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от 26.12.2013г №1400 (</a:t>
            </a:r>
            <a:r>
              <a:rPr lang="ru-RU" sz="2000" dirty="0" err="1"/>
              <a:t>зарегистр</a:t>
            </a:r>
            <a:r>
              <a:rPr lang="ru-RU" sz="2000" dirty="0"/>
              <a:t>. Минюстом России 03.02.14г №31205 (с изменениями);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 Порядком </a:t>
            </a:r>
            <a:r>
              <a:rPr lang="ru-RU" sz="2000" dirty="0"/>
              <a:t>проведения государственной итоговой аттестации по образовательным программам основного общего образования, утв. приказом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от 25.12.2013г №1394 (</a:t>
            </a:r>
            <a:r>
              <a:rPr lang="ru-RU" sz="2000" dirty="0" err="1"/>
              <a:t>зарегистр</a:t>
            </a:r>
            <a:r>
              <a:rPr lang="ru-RU" sz="2000" dirty="0"/>
              <a:t>. Минюстом России 03.02.14г №31206 (с изменениями);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12" y="-7883"/>
            <a:ext cx="756288" cy="79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713939"/>
            <a:ext cx="79057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</a:rPr>
              <a:t>Региональный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уровень</a:t>
            </a:r>
          </a:p>
          <a:p>
            <a:pPr algn="just"/>
            <a:endParaRPr lang="ru-RU" sz="2800" b="1" u="sng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Письмо Департамента образования Вологодской области от 22.06.2011 № 03- 19/3299 «Методические рекомендации по организации промежуточной аттестации и оценке образовательных результатов обучающихся начальной школы в соответствии с требованиями федерального государственного образовательного стандарта начального общего образования</a:t>
            </a:r>
            <a:r>
              <a:rPr lang="ru-RU" sz="2400" dirty="0" smtClean="0"/>
              <a:t>»;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72" y="1"/>
            <a:ext cx="955429" cy="10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Литература: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dirty="0"/>
              <a:t>1. Как проектировать универсальные учебные действия в начальной школе. От действия к мысли: пособие для учителя / (А. Г. </a:t>
            </a:r>
            <a:r>
              <a:rPr lang="ru-RU" dirty="0" err="1"/>
              <a:t>Асмолов</a:t>
            </a:r>
            <a:r>
              <a:rPr lang="ru-RU" dirty="0"/>
              <a:t>, Г.В. </a:t>
            </a:r>
            <a:r>
              <a:rPr lang="ru-RU" dirty="0" err="1"/>
              <a:t>Бурменская</a:t>
            </a:r>
            <a:r>
              <a:rPr lang="ru-RU" dirty="0"/>
              <a:t>, И.А. Володарская и др.); под ред. А.Г. </a:t>
            </a:r>
            <a:r>
              <a:rPr lang="ru-RU" dirty="0" err="1"/>
              <a:t>Асмолова</a:t>
            </a:r>
            <a:r>
              <a:rPr lang="ru-RU" dirty="0"/>
              <a:t>. – 2-е изд. – М.: Просвещение, 2010.</a:t>
            </a:r>
          </a:p>
          <a:p>
            <a:r>
              <a:rPr lang="ru-RU" dirty="0"/>
              <a:t>2. Кокарева З.А. Оценочная деятельность в начальной школе. </a:t>
            </a:r>
            <a:r>
              <a:rPr lang="ru-RU" dirty="0" err="1"/>
              <a:t>Учебно</a:t>
            </a:r>
            <a:r>
              <a:rPr lang="ru-RU" dirty="0"/>
              <a:t> -методическое пособие. Вологда. Изд-во ВИРО. 2007.</a:t>
            </a:r>
          </a:p>
          <a:p>
            <a:r>
              <a:rPr lang="ru-RU" dirty="0"/>
              <a:t>3. Кокарева З.А. Вариативность начального общего образования как условие достижения новых образовательных результатов // Источник. - №3. С. 2-10.</a:t>
            </a:r>
          </a:p>
          <a:p>
            <a:r>
              <a:rPr lang="ru-RU" dirty="0"/>
              <a:t>4. Кокарева З.А. Мониторинг </a:t>
            </a:r>
            <a:r>
              <a:rPr lang="ru-RU" dirty="0" err="1"/>
              <a:t>общеучебных</a:t>
            </a:r>
            <a:r>
              <a:rPr lang="ru-RU" dirty="0"/>
              <a:t> умений и компетенций в условиях вариативности начального общего образования // Начальная школа.- 2010.-№10.-С.99-103.</a:t>
            </a:r>
          </a:p>
          <a:p>
            <a:r>
              <a:rPr lang="ru-RU" dirty="0"/>
              <a:t>5. Оценка достижений планируемых результатов в начальной школе. Система заданий. В 2 ч. Ч. 1 / (М.Ю. Демидова, С.В. Иванов, О.А. Кабанова и др.); под. Ред. Г.С. Ковалевой, О.Б. Логиновой. – 2-е изд. – М.: Просвещение, 2010.</a:t>
            </a:r>
          </a:p>
          <a:p>
            <a:r>
              <a:rPr lang="ru-RU" dirty="0"/>
              <a:t>6. Планируемые результаты начального общего образования / (Л.Л. Алексеева, С.В. </a:t>
            </a:r>
            <a:r>
              <a:rPr lang="ru-RU" dirty="0" err="1"/>
              <a:t>Анащенкова</a:t>
            </a:r>
            <a:r>
              <a:rPr lang="ru-RU" dirty="0"/>
              <a:t>, М.З. </a:t>
            </a:r>
            <a:r>
              <a:rPr lang="ru-RU" dirty="0" err="1"/>
              <a:t>Биболетова</a:t>
            </a:r>
            <a:r>
              <a:rPr lang="ru-RU" dirty="0"/>
              <a:t> и др.) ; </a:t>
            </a:r>
            <a:r>
              <a:rPr lang="ru-RU" dirty="0" err="1"/>
              <a:t>под.ред</a:t>
            </a:r>
            <a:r>
              <a:rPr lang="ru-RU" dirty="0"/>
              <a:t>. Г.С. Ковалевой, О.Б. Логиновой. – 2-е изд. – М.: Просвещение, 2010.</a:t>
            </a:r>
          </a:p>
        </p:txBody>
      </p:sp>
      <p:pic>
        <p:nvPicPr>
          <p:cNvPr id="3" name="Picture 2" descr="C:\Users\Наталья\Desktop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12985"/>
            <a:ext cx="790575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</a:rPr>
              <a:t> </a:t>
            </a:r>
            <a:r>
              <a:rPr lang="ru-RU" sz="2800" b="1" i="1" u="sng" dirty="0">
                <a:solidFill>
                  <a:schemeClr val="tx2"/>
                </a:solidFill>
              </a:rPr>
              <a:t>На уровне ОО:</a:t>
            </a:r>
            <a:endParaRPr lang="ru-RU" sz="2800" b="1" dirty="0">
              <a:solidFill>
                <a:schemeClr val="tx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Устав МОУ «СОШ №26»;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ПОЛОЖЕНИЕ </a:t>
            </a:r>
            <a:r>
              <a:rPr lang="ru-RU" dirty="0"/>
              <a:t>о системе оценивания учебных достижений младших школьников  в условиях </a:t>
            </a:r>
            <a:r>
              <a:rPr lang="ru-RU" dirty="0" err="1"/>
              <a:t>безотметочного</a:t>
            </a:r>
            <a:r>
              <a:rPr lang="ru-RU" dirty="0"/>
              <a:t> обучения Муниципального общеобразовательного учреждения «Средняя общеобразовательная школа № 26</a:t>
            </a:r>
            <a:r>
              <a:rPr lang="ru-RU" dirty="0" smtClean="0"/>
              <a:t>»;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ПОЛОЖЕНИЕ о системе оценки достижения планируемых результатов освоения основной образовательной программы начального общего образования в соответствии с требованиями ФГОС </a:t>
            </a:r>
            <a:r>
              <a:rPr lang="ru-RU" dirty="0" smtClean="0"/>
              <a:t>НОО;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ПОЛОЖЕНИЕ  </a:t>
            </a:r>
            <a:r>
              <a:rPr lang="ru-RU" dirty="0"/>
              <a:t>о </a:t>
            </a:r>
            <a:r>
              <a:rPr lang="ru-RU" dirty="0" err="1"/>
              <a:t>критериальной</a:t>
            </a:r>
            <a:r>
              <a:rPr lang="ru-RU" dirty="0"/>
              <a:t> системе </a:t>
            </a:r>
            <a:r>
              <a:rPr lang="ru-RU" dirty="0" smtClean="0"/>
              <a:t>оценивания;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ПОЛОЖЕНИЕ </a:t>
            </a:r>
            <a:r>
              <a:rPr lang="ru-RU" dirty="0"/>
              <a:t>о порядке обучения по индивидуальному учебному </a:t>
            </a:r>
            <a:r>
              <a:rPr lang="ru-RU" dirty="0" smtClean="0"/>
              <a:t>плану;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ПОЛОЖЕНИЕ  </a:t>
            </a:r>
            <a:r>
              <a:rPr lang="ru-RU" dirty="0" smtClean="0"/>
              <a:t>о формах, </a:t>
            </a:r>
            <a:r>
              <a:rPr lang="ru-RU" dirty="0" err="1" smtClean="0"/>
              <a:t>переодичности</a:t>
            </a:r>
            <a:r>
              <a:rPr lang="ru-RU" dirty="0" smtClean="0"/>
              <a:t> и порядке текущего контроля успеваемости и промежуточной аттестации обучающихся 1-11 классов;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ПОЛОЖЕНИЕ </a:t>
            </a:r>
            <a:r>
              <a:rPr lang="ru-RU" dirty="0"/>
              <a:t>о портфолио ученика начальных </a:t>
            </a:r>
            <a:r>
              <a:rPr lang="ru-RU" dirty="0" smtClean="0"/>
              <a:t>классов;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ПОЛОЖЕНИЕ </a:t>
            </a:r>
            <a:r>
              <a:rPr lang="ru-RU" dirty="0"/>
              <a:t>о Портфолио индивидуальных образовательных достижений обучающихся  основной школы  Муниципального общеобразовательного учреждения «Средняя общеобразовательная школа №26»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096717" cy="10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871</TotalTime>
  <Words>1929</Words>
  <Application>Microsoft Office PowerPoint</Application>
  <PresentationFormat>Экран (4:3)</PresentationFormat>
  <Paragraphs>242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учительского роста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Малова</dc:creator>
  <cp:lastModifiedBy>заместитель директора</cp:lastModifiedBy>
  <cp:revision>40</cp:revision>
  <cp:lastPrinted>2021-11-11T04:29:59Z</cp:lastPrinted>
  <dcterms:created xsi:type="dcterms:W3CDTF">2021-11-10T15:16:26Z</dcterms:created>
  <dcterms:modified xsi:type="dcterms:W3CDTF">2021-11-16T12:43:53Z</dcterms:modified>
</cp:coreProperties>
</file>