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0475-5EAF-4C72-9F36-1E4919A5959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B998-5757-4398-B496-A86E418230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050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0475-5EAF-4C72-9F36-1E4919A5959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B998-5757-4398-B496-A86E418230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613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0475-5EAF-4C72-9F36-1E4919A5959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B998-5757-4398-B496-A86E418230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263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0475-5EAF-4C72-9F36-1E4919A5959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B998-5757-4398-B496-A86E418230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616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0475-5EAF-4C72-9F36-1E4919A5959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B998-5757-4398-B496-A86E418230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583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0475-5EAF-4C72-9F36-1E4919A5959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B998-5757-4398-B496-A86E418230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578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0475-5EAF-4C72-9F36-1E4919A5959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B998-5757-4398-B496-A86E418230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385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0475-5EAF-4C72-9F36-1E4919A5959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B998-5757-4398-B496-A86E418230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789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0475-5EAF-4C72-9F36-1E4919A5959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B998-5757-4398-B496-A86E418230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570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0475-5EAF-4C72-9F36-1E4919A5959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B998-5757-4398-B496-A86E418230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819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0475-5EAF-4C72-9F36-1E4919A5959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B998-5757-4398-B496-A86E418230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544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70475-5EAF-4C72-9F36-1E4919A5959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BAB998-5757-4398-B496-A86E418230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941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2830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455" y="560721"/>
            <a:ext cx="8520545" cy="55880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43344"/>
            <a:ext cx="3879273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Внешнее строение: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1.Форма тела: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Вытянутая, симметричная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2.Покровы тела: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Волосяной (есть потовые и сальные железы)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3.Отедлы тела: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Голова, шея, туловище, парные конечности, хвост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4.Расположение конечностей: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туловищем, туловище не касается поверхности земли </a:t>
            </a:r>
          </a:p>
        </p:txBody>
      </p:sp>
    </p:spTree>
    <p:extLst>
      <p:ext uri="{BB962C8B-B14F-4D97-AF65-F5344CB8AC3E}">
        <p14:creationId xmlns:p14="http://schemas.microsoft.com/office/powerpoint/2010/main" val="35412029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3" y="987766"/>
            <a:ext cx="10415588" cy="58702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42061" y="142876"/>
            <a:ext cx="44174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Внутреннее строение</a:t>
            </a:r>
          </a:p>
        </p:txBody>
      </p:sp>
    </p:spTree>
    <p:extLst>
      <p:ext uri="{BB962C8B-B14F-4D97-AF65-F5344CB8AC3E}">
        <p14:creationId xmlns:p14="http://schemas.microsoft.com/office/powerpoint/2010/main" val="14392732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656547"/>
              </p:ext>
            </p:extLst>
          </p:nvPr>
        </p:nvGraphicFramePr>
        <p:xfrm>
          <a:off x="1017586" y="0"/>
          <a:ext cx="10440987" cy="685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6520">
                  <a:extLst>
                    <a:ext uri="{9D8B030D-6E8A-4147-A177-3AD203B41FA5}">
                      <a16:colId xmlns:a16="http://schemas.microsoft.com/office/drawing/2014/main" val="813757429"/>
                    </a:ext>
                  </a:extLst>
                </a:gridCol>
                <a:gridCol w="2532755">
                  <a:extLst>
                    <a:ext uri="{9D8B030D-6E8A-4147-A177-3AD203B41FA5}">
                      <a16:colId xmlns:a16="http://schemas.microsoft.com/office/drawing/2014/main" val="3604943817"/>
                    </a:ext>
                  </a:extLst>
                </a:gridCol>
                <a:gridCol w="4751465">
                  <a:extLst>
                    <a:ext uri="{9D8B030D-6E8A-4147-A177-3AD203B41FA5}">
                      <a16:colId xmlns:a16="http://schemas.microsoft.com/office/drawing/2014/main" val="1585551305"/>
                    </a:ext>
                  </a:extLst>
                </a:gridCol>
                <a:gridCol w="2610247">
                  <a:extLst>
                    <a:ext uri="{9D8B030D-6E8A-4147-A177-3AD203B41FA5}">
                      <a16:colId xmlns:a16="http://schemas.microsoft.com/office/drawing/2014/main" val="1001097396"/>
                    </a:ext>
                  </a:extLst>
                </a:gridCol>
              </a:tblGrid>
              <a:tr h="79208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</a:t>
                      </a:r>
                      <a:r>
                        <a:rPr lang="ru-RU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органов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Особенности строения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0697573"/>
                  </a:ext>
                </a:extLst>
              </a:tr>
              <a:tr h="792080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Пищеварительная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Рот, мясистые губы, зубы, глотка, пищевод, желудок, тонкий кишечник, толстый кишечник, анальное отверстие (у</a:t>
                      </a:r>
                      <a:r>
                        <a:rPr lang="ru-RU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некоторых клоака)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Переваривание пищи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9903827"/>
                  </a:ext>
                </a:extLst>
              </a:tr>
              <a:tr h="792080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Дыхательная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Гортань, проводящие пути, трахея,</a:t>
                      </a:r>
                      <a:r>
                        <a:rPr lang="ru-RU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лёгкие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Газообмен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042900"/>
                  </a:ext>
                </a:extLst>
              </a:tr>
              <a:tr h="792080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Выделительная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Почки, мочеточники,</a:t>
                      </a:r>
                      <a:r>
                        <a:rPr lang="ru-RU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мочевой пузырь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Удаление конечных продуктов метаболизма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330817"/>
                  </a:ext>
                </a:extLst>
              </a:tr>
              <a:tr h="792080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Кровеносная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Сердце (4-х камерное)</a:t>
                      </a:r>
                      <a:r>
                        <a:rPr lang="ru-RU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Сосуды (артерии, вены, капилляры). 2 круга кровообращения (большой и малый)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Поддержание необходимой температуры тела, быстрый обмен кислорода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3668105"/>
                  </a:ext>
                </a:extLst>
              </a:tr>
              <a:tr h="792080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Нервная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ЦНС (головной и спинной мозг)+ Периферическая система (нервы)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Регуляторная</a:t>
                      </a:r>
                      <a:r>
                        <a:rPr lang="ru-RU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(отвечает за обоняние, осязание, рефлексы)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5378030"/>
                  </a:ext>
                </a:extLst>
              </a:tr>
              <a:tr h="792080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Половая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Самцы: </a:t>
                      </a:r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семенники</a:t>
                      </a:r>
                      <a:r>
                        <a:rPr lang="ru-RU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семяпроводы, </a:t>
                      </a:r>
                      <a:r>
                        <a:rPr lang="ru-RU" sz="18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семяизвергательный</a:t>
                      </a:r>
                      <a:r>
                        <a:rPr lang="ru-RU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канал</a:t>
                      </a:r>
                    </a:p>
                    <a:p>
                      <a:r>
                        <a:rPr lang="ru-RU" sz="1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Самки: </a:t>
                      </a:r>
                      <a:r>
                        <a:rPr lang="ru-RU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яичники, яйцеводы, матка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Воспроизведение себе подобных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5861500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184073" y="831272"/>
            <a:ext cx="4599709" cy="10945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184073" y="1953489"/>
            <a:ext cx="4100946" cy="8174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184073" y="2798615"/>
            <a:ext cx="3754582" cy="4912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184072" y="3574472"/>
            <a:ext cx="4599709" cy="10945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184072" y="5129346"/>
            <a:ext cx="3560617" cy="68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184072" y="5979585"/>
            <a:ext cx="3920837" cy="8464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860414" y="831272"/>
            <a:ext cx="2521527" cy="409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8929979" y="2071858"/>
            <a:ext cx="2521527" cy="409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929978" y="2814428"/>
            <a:ext cx="2521527" cy="7600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860414" y="3645700"/>
            <a:ext cx="2521527" cy="13280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8937046" y="5123022"/>
            <a:ext cx="2521527" cy="856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8860414" y="6024281"/>
            <a:ext cx="2521527" cy="4980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073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7684" y="1576648"/>
            <a:ext cx="1067700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Вывод: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млекопитающие, составляют наиболее высокоорганизованный класс позвоночных животных;  они широко расселились по планете и приспособились к существованию в самых разнообразных условиях. Этому способствовало то, что  млекопитающие в отношении своей организации и физиологических особенностей  самая прогрессивная группа животных </a:t>
            </a:r>
          </a:p>
        </p:txBody>
      </p:sp>
    </p:spTree>
    <p:extLst>
      <p:ext uri="{BB962C8B-B14F-4D97-AF65-F5344CB8AC3E}">
        <p14:creationId xmlns:p14="http://schemas.microsoft.com/office/powerpoint/2010/main" val="9413963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82291" y="152400"/>
            <a:ext cx="41793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 рефлексии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8036" y="914399"/>
            <a:ext cx="11158439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Вопросы:</a:t>
            </a:r>
          </a:p>
          <a:p>
            <a:pPr marL="342900" indent="-34290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тебе понравилось на уроке?</a:t>
            </a:r>
          </a:p>
          <a:p>
            <a:pPr marL="342900" indent="-34290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тебе не понравилось на уроке?</a:t>
            </a:r>
          </a:p>
          <a:p>
            <a:pPr marL="342900" indent="-34290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для тебя было самым трудным на уроке?</a:t>
            </a:r>
          </a:p>
          <a:p>
            <a:pPr marL="342900" indent="-34290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 свою работу на уроке по 5-ти бальной шкале _______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309" y="3584612"/>
            <a:ext cx="9725891" cy="330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602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8006" y="1275485"/>
            <a:ext cx="110429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Домашняя работа:</a:t>
            </a:r>
          </a:p>
          <a:p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§24 читать, систематику млекопитающих – знать;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119 вопросы 1,2 - устно</a:t>
            </a:r>
          </a:p>
        </p:txBody>
      </p:sp>
    </p:spTree>
    <p:extLst>
      <p:ext uri="{BB962C8B-B14F-4D97-AF65-F5344CB8AC3E}">
        <p14:creationId xmlns:p14="http://schemas.microsoft.com/office/powerpoint/2010/main" val="2451354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77340" y="594360"/>
            <a:ext cx="86960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Иван Андреевич Крылов одну из своих басен назвал «Лебедь, рак и ….»</a:t>
            </a:r>
          </a:p>
        </p:txBody>
      </p:sp>
      <p:sp>
        <p:nvSpPr>
          <p:cNvPr id="6" name="5-конечная звезда 5"/>
          <p:cNvSpPr/>
          <p:nvPr/>
        </p:nvSpPr>
        <p:spPr>
          <a:xfrm>
            <a:off x="6743699" y="1671578"/>
            <a:ext cx="3529663" cy="354050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Щука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980" y="2188844"/>
            <a:ext cx="5494020" cy="412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2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40378" y="428970"/>
            <a:ext cx="1125162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2.Это животное однажды придумало необычный способ передвижения  на утках …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*(А. Гришин – «…..-путешественница)</a:t>
            </a:r>
          </a:p>
        </p:txBody>
      </p:sp>
      <p:sp>
        <p:nvSpPr>
          <p:cNvPr id="5" name="5-конечная звезда 4"/>
          <p:cNvSpPr/>
          <p:nvPr/>
        </p:nvSpPr>
        <p:spPr>
          <a:xfrm>
            <a:off x="6968837" y="951139"/>
            <a:ext cx="5036344" cy="381482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Лягушка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437" y="2364595"/>
            <a:ext cx="5999018" cy="4493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9069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5221" y="490451"/>
            <a:ext cx="99724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Рассказ Киплинга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Маугли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Кого боялись обезьяны?</a:t>
            </a:r>
          </a:p>
        </p:txBody>
      </p:sp>
      <p:sp>
        <p:nvSpPr>
          <p:cNvPr id="6" name="5-конечная звезда 5"/>
          <p:cNvSpPr/>
          <p:nvPr/>
        </p:nvSpPr>
        <p:spPr>
          <a:xfrm>
            <a:off x="6968837" y="951139"/>
            <a:ext cx="5036344" cy="381482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Удава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67345"/>
            <a:ext cx="6973454" cy="392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53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0546" y="316317"/>
            <a:ext cx="115726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В одном из мифов, рассказывается о том, как эти животные спасли Рим </a:t>
            </a:r>
          </a:p>
        </p:txBody>
      </p:sp>
      <p:sp>
        <p:nvSpPr>
          <p:cNvPr id="5" name="5-конечная звезда 4"/>
          <p:cNvSpPr/>
          <p:nvPr/>
        </p:nvSpPr>
        <p:spPr>
          <a:xfrm>
            <a:off x="6968837" y="951139"/>
            <a:ext cx="5036344" cy="381482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Гуси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190" y="1826648"/>
            <a:ext cx="6220691" cy="4659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1640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4914" y="323850"/>
            <a:ext cx="118070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В басне И.А. Крылова это животное оставило другое животное без деликатеса …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*басня «Ворона и …»</a:t>
            </a:r>
          </a:p>
        </p:txBody>
      </p:sp>
      <p:sp>
        <p:nvSpPr>
          <p:cNvPr id="5" name="5-конечная звезда 4"/>
          <p:cNvSpPr/>
          <p:nvPr/>
        </p:nvSpPr>
        <p:spPr>
          <a:xfrm>
            <a:off x="6968837" y="951139"/>
            <a:ext cx="5036344" cy="381482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Лисица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914" y="1893510"/>
            <a:ext cx="6397104" cy="4797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8887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43575" y="1153451"/>
            <a:ext cx="58189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какому классу можно отнести лисицу?</a:t>
            </a:r>
          </a:p>
        </p:txBody>
      </p:sp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8298873" y="2859333"/>
            <a:ext cx="3893127" cy="744613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Млекопитающие</a:t>
            </a:r>
          </a:p>
        </p:txBody>
      </p:sp>
      <p:sp>
        <p:nvSpPr>
          <p:cNvPr id="6" name="Пятиугольник 5"/>
          <p:cNvSpPr/>
          <p:nvPr/>
        </p:nvSpPr>
        <p:spPr>
          <a:xfrm>
            <a:off x="5514110" y="3039443"/>
            <a:ext cx="2784763" cy="57482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743575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743575" y="4107920"/>
            <a:ext cx="57357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 Изучить внешнее и внутреннее строение млекопитающих</a:t>
            </a:r>
          </a:p>
        </p:txBody>
      </p:sp>
    </p:spTree>
    <p:extLst>
      <p:ext uri="{BB962C8B-B14F-4D97-AF65-F5344CB8AC3E}">
        <p14:creationId xmlns:p14="http://schemas.microsoft.com/office/powerpoint/2010/main" val="4105138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491346" y="235527"/>
            <a:ext cx="5347854" cy="109450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Систематика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6255" y="1579419"/>
            <a:ext cx="2369127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Царство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35382" y="1586347"/>
            <a:ext cx="2369127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Подцарство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904508" y="1593275"/>
            <a:ext cx="2369127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Тип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273635" y="1600203"/>
            <a:ext cx="2369127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Подтип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642761" y="1579419"/>
            <a:ext cx="2369127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Класс</a:t>
            </a:r>
          </a:p>
        </p:txBody>
      </p:sp>
      <p:sp>
        <p:nvSpPr>
          <p:cNvPr id="10" name="Выноска со стрелкой вверх 9"/>
          <p:cNvSpPr/>
          <p:nvPr/>
        </p:nvSpPr>
        <p:spPr>
          <a:xfrm>
            <a:off x="602672" y="2057403"/>
            <a:ext cx="1496291" cy="831272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Животные</a:t>
            </a:r>
          </a:p>
        </p:txBody>
      </p:sp>
      <p:sp>
        <p:nvSpPr>
          <p:cNvPr id="11" name="Выноска со стрелкой вверх 10"/>
          <p:cNvSpPr/>
          <p:nvPr/>
        </p:nvSpPr>
        <p:spPr>
          <a:xfrm>
            <a:off x="2753591" y="2098971"/>
            <a:ext cx="1932708" cy="741217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Многоклеточные</a:t>
            </a:r>
          </a:p>
        </p:txBody>
      </p:sp>
      <p:sp>
        <p:nvSpPr>
          <p:cNvPr id="12" name="Выноска со стрелкой вверх 11"/>
          <p:cNvSpPr/>
          <p:nvPr/>
        </p:nvSpPr>
        <p:spPr>
          <a:xfrm>
            <a:off x="5340927" y="2078187"/>
            <a:ext cx="1496291" cy="831272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Хордовые</a:t>
            </a:r>
          </a:p>
        </p:txBody>
      </p:sp>
      <p:sp>
        <p:nvSpPr>
          <p:cNvPr id="13" name="Выноска со стрелкой вверх 12"/>
          <p:cNvSpPr/>
          <p:nvPr/>
        </p:nvSpPr>
        <p:spPr>
          <a:xfrm>
            <a:off x="7121234" y="2078187"/>
            <a:ext cx="2673927" cy="817416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Позвоночные(Черепные)</a:t>
            </a:r>
          </a:p>
        </p:txBody>
      </p:sp>
      <p:sp>
        <p:nvSpPr>
          <p:cNvPr id="14" name="Выноска со стрелкой вверх 13"/>
          <p:cNvSpPr/>
          <p:nvPr/>
        </p:nvSpPr>
        <p:spPr>
          <a:xfrm>
            <a:off x="9926780" y="2064331"/>
            <a:ext cx="2008909" cy="831272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Млекопитающие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44099"/>
            <a:ext cx="4739408" cy="3554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1524126" y="6323246"/>
            <a:ext cx="11496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Ехидна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5579" y="3290205"/>
            <a:ext cx="3922618" cy="2604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5780546" y="5779306"/>
            <a:ext cx="13406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Кенгуру 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0331" y="3290205"/>
            <a:ext cx="4024168" cy="3018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TextBox 20"/>
          <p:cNvSpPr txBox="1"/>
          <p:nvPr/>
        </p:nvSpPr>
        <p:spPr>
          <a:xfrm>
            <a:off x="9282543" y="6092413"/>
            <a:ext cx="23374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Амурский тигр  </a:t>
            </a:r>
          </a:p>
        </p:txBody>
      </p:sp>
    </p:spTree>
    <p:extLst>
      <p:ext uri="{BB962C8B-B14F-4D97-AF65-F5344CB8AC3E}">
        <p14:creationId xmlns:p14="http://schemas.microsoft.com/office/powerpoint/2010/main" val="256608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/>
      <p:bldP spid="18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апля 3"/>
          <p:cNvSpPr/>
          <p:nvPr/>
        </p:nvSpPr>
        <p:spPr>
          <a:xfrm>
            <a:off x="8714509" y="0"/>
            <a:ext cx="3477491" cy="164869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видов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981450" cy="37242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1450" y="581024"/>
            <a:ext cx="4457700" cy="25622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0910" y="2679277"/>
            <a:ext cx="4499696" cy="3645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4770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420</Words>
  <Application>Microsoft Office PowerPoint</Application>
  <PresentationFormat>Широкоэкранный</PresentationFormat>
  <Paragraphs>77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</dc:creator>
  <cp:lastModifiedBy>User</cp:lastModifiedBy>
  <cp:revision>11</cp:revision>
  <dcterms:created xsi:type="dcterms:W3CDTF">2023-04-22T13:45:48Z</dcterms:created>
  <dcterms:modified xsi:type="dcterms:W3CDTF">2023-04-25T05:02:46Z</dcterms:modified>
</cp:coreProperties>
</file>