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9A43B-EDBB-4B3B-BD24-4A809449F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559ED2-2F02-4B4E-AD11-9B898EB58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D2CA6-2E4F-4D90-BB21-CD96ACABE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7E3AE-25FD-4FAD-A410-3980E88D9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2E22D6-5800-4D3E-B013-3B8496FC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725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316EA-AA36-435F-B855-AF457B16D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03CC81-AB8D-4575-AB20-37DD73AB00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3AF2C0-2F40-4C44-8254-DB7CC740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2B3C01-4009-4C65-9757-4BFF93847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29C419-C166-4079-BA86-39FC45FEF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74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37B5BE-85B8-423D-8DB2-4F0C9644C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1FB042-9706-4E0C-8AE6-C2A08532C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D370E-00F7-444C-B0B9-711573AE9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B9C3A7-8E84-4F3A-8BE4-CFB00FD2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0951EA-DD83-4AEB-9695-F04D3143E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58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8740C-08D5-4B8A-A0BA-301426BA1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9FE04C-B551-4EFE-AA32-5E70F050C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901F97-13EF-4293-9404-6D89B3FBA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AA14B-A4A3-42F9-80A0-1884D7C2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A77FB2-7562-4AE8-813B-F7FFC271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08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30A55-F59C-4A1A-A6B5-525404CC1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468391-59EA-4A51-926A-42AD34E9E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175CA-40B1-40C0-9F02-EC3D7752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77C427-CF34-4A55-B925-10CD8DFDC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86529A-1C82-462A-9C38-FD40C543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D056B-E7DE-43DB-95E7-193E95326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624878-209F-4B32-B903-6C298712D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98723C-A6F5-4CCC-8312-ADF40FECD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FFADDE-507B-461B-A775-1E916DDE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AD84B6-87DA-4866-9CF7-964863D2E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B766D6-0E73-4E60-846A-91683B263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705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F9CEF-934C-4729-AF21-31CDF6D42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AE2D0E-A1B8-43F1-84B3-E055A4247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BB758E-6ACB-422A-9627-86D31DD45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AC0702-4C3C-4342-9164-D7F505162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4FA2978-DE3C-4AA0-A20E-F2A9A1853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9AAC179-4C00-4208-BF0A-47F4AC5A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0A8A7B-A45F-4BBB-9481-3BAC1694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502453-8854-4BA7-9009-29DD0346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42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0A501-7081-4B5B-9CC6-D26E0FDD3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9406DC-332D-4330-8F45-386D2B800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A4673B7-32C7-4820-9974-D07BF02DC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1A2EA6-3E50-471C-8E49-C096D48C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89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CFF57C-D9C8-41AF-A351-864368D47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BDE180-0E64-471F-8B33-97C3A53B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A23A35-8AF9-4F67-8D31-41939497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50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C01F0-9D8D-4C11-A530-1CC0C9DF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C92A46-0C40-4CCB-8D61-2490DC8A8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5C53A2-F342-453F-9EC0-99105D84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F0E1B1-54C7-4DB8-8395-5C8034114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4857EE-0436-4E89-AB65-B48FEC0C7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3A88B8-D29A-4C3E-BF5F-E4E91FB04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1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8E0B3-17E6-40B2-B962-3039888D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1F4871-DF6C-453D-9D88-D19201D8C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B7AA92B-DBCB-4527-BFCB-7A1A86997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C5FDD8-5FC2-418C-97FE-C88DDAEC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1E2A4-496A-45F4-BC26-A5BB3027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BC7786-F85F-4D1C-A020-0D2D5D5C3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959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16294-217D-42A9-82E1-21D2FF66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171B22-0EE5-4245-B8E8-D38848525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5DAB84-F384-481B-9EE7-5C327E552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C9CE0-620A-4C33-A298-74D7436CBD64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F8F94D-1586-4B5B-A997-B28736A8B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01DF6A-9A42-4ED5-86CA-66995C451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78528-59EA-46C5-89BA-3D8D7797C4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7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1A639-2FDA-4363-893B-BCD64EDE2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СОШ №121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подходы процесса аттестации основные особенности </a:t>
            </a:r>
            <a:b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№1144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D62C9A-2FA6-425A-B8BE-C57C4AAFD3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7829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CC5383-9737-48B6-8A82-05FD062A7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2" t="11922" r="14941" b="14666"/>
          <a:stretch/>
        </p:blipFill>
        <p:spPr>
          <a:xfrm>
            <a:off x="860612" y="290456"/>
            <a:ext cx="11252499" cy="61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9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B2A459-9A6C-4656-806F-F858C85C9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11295" r="15382" b="6981"/>
          <a:stretch/>
        </p:blipFill>
        <p:spPr>
          <a:xfrm>
            <a:off x="0" y="118334"/>
            <a:ext cx="11897958" cy="626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21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5993B7-277C-4465-8733-AAA236285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3" t="11765" r="15823" b="3530"/>
          <a:stretch/>
        </p:blipFill>
        <p:spPr>
          <a:xfrm>
            <a:off x="699247" y="806824"/>
            <a:ext cx="11198711" cy="58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61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A8540E-CE08-47E4-B353-DD02A83AE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6" t="11294" r="14588" b="3529"/>
          <a:stretch/>
        </p:blipFill>
        <p:spPr>
          <a:xfrm>
            <a:off x="333488" y="774550"/>
            <a:ext cx="11542954" cy="584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03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99D949-8933-42D9-BC80-15A04C066A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9098" r="15647" b="5256"/>
          <a:stretch/>
        </p:blipFill>
        <p:spPr>
          <a:xfrm>
            <a:off x="419548" y="623944"/>
            <a:ext cx="11295530" cy="58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90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F23779-98C2-4209-AEDD-7D2099613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5" t="14431" r="15911" b="4313"/>
          <a:stretch/>
        </p:blipFill>
        <p:spPr>
          <a:xfrm>
            <a:off x="322729" y="0"/>
            <a:ext cx="11446137" cy="65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06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2A6EA8-D504-4424-B34F-CAA57D940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2" t="10666" r="15471" b="3215"/>
          <a:stretch/>
        </p:blipFill>
        <p:spPr>
          <a:xfrm>
            <a:off x="365761" y="150607"/>
            <a:ext cx="11198710" cy="648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64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70BAD6-9A61-4235-A8D6-3DF45E63D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t="12551" r="14588" b="3842"/>
          <a:stretch/>
        </p:blipFill>
        <p:spPr>
          <a:xfrm>
            <a:off x="634702" y="0"/>
            <a:ext cx="11360074" cy="659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96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0F25A3-5AC2-420B-932F-ACD85F946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t="16157" r="15030" b="3686"/>
          <a:stretch/>
        </p:blipFill>
        <p:spPr>
          <a:xfrm>
            <a:off x="505609" y="0"/>
            <a:ext cx="11360076" cy="660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4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4B5335-081B-4766-90A1-AC8111551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18" t="11264" r="15118" b="2968"/>
          <a:stretch/>
        </p:blipFill>
        <p:spPr>
          <a:xfrm>
            <a:off x="236669" y="0"/>
            <a:ext cx="11564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6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FCF569D-4838-42C5-B94C-F5753D38C4E5}"/>
              </a:ext>
            </a:extLst>
          </p:cNvPr>
          <p:cNvSpPr/>
          <p:nvPr/>
        </p:nvSpPr>
        <p:spPr>
          <a:xfrm>
            <a:off x="0" y="0"/>
            <a:ext cx="11069619" cy="5420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чем поговорим: </a:t>
            </a:r>
          </a:p>
          <a:p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концепция (этапы процедуры аттестации); </a:t>
            </a:r>
          </a:p>
          <a:p>
            <a:pPr algn="just">
              <a:lnSpc>
                <a:spcPct val="150000"/>
              </a:lnSpc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Подача бумажного заявления </a:t>
            </a:r>
          </a:p>
          <a:p>
            <a:pPr algn="just">
              <a:lnSpc>
                <a:spcPct val="150000"/>
              </a:lnSpc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Подача заявления через ЕПГУ (Госуслуги); </a:t>
            </a:r>
          </a:p>
          <a:p>
            <a:pPr algn="just">
              <a:lnSpc>
                <a:spcPct val="150000"/>
              </a:lnSpc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Электронное портфолио педагога (ЭПП); </a:t>
            </a:r>
          </a:p>
          <a:p>
            <a:pPr algn="just">
              <a:lnSpc>
                <a:spcPct val="150000"/>
              </a:lnSpc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Заполнение данных в КАИС; </a:t>
            </a:r>
          </a:p>
          <a:p>
            <a:pPr algn="just">
              <a:lnSpc>
                <a:spcPct val="150000"/>
              </a:lnSpc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Протокол</a:t>
            </a:r>
          </a:p>
        </p:txBody>
      </p:sp>
    </p:spTree>
    <p:extLst>
      <p:ext uri="{BB962C8B-B14F-4D97-AF65-F5344CB8AC3E}">
        <p14:creationId xmlns:p14="http://schemas.microsoft.com/office/powerpoint/2010/main" val="1761424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5FBD59-5758-464B-943F-9336EA6F2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2" t="13647" r="16176" b="3373"/>
          <a:stretch/>
        </p:blipFill>
        <p:spPr>
          <a:xfrm>
            <a:off x="462580" y="0"/>
            <a:ext cx="11413862" cy="66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77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651D9D-8A4A-4F25-91F3-1E1202502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5" t="11920" r="14941" b="7765"/>
          <a:stretch/>
        </p:blipFill>
        <p:spPr>
          <a:xfrm>
            <a:off x="570156" y="0"/>
            <a:ext cx="11349318" cy="67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87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6F00D4-5B6F-4060-8ACE-3C758D665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5" t="10039" r="14941" b="4001"/>
          <a:stretch/>
        </p:blipFill>
        <p:spPr>
          <a:xfrm>
            <a:off x="408791" y="1"/>
            <a:ext cx="11629016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49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A7E552-D77F-46A1-A8EF-CD9EDEF4F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5" t="13805" r="14501" b="5255"/>
          <a:stretch/>
        </p:blipFill>
        <p:spPr>
          <a:xfrm>
            <a:off x="408791" y="86062"/>
            <a:ext cx="11596743" cy="641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1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23FAD1-C2AF-43D2-BCE8-ECAE0562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0" t="7372" r="15559" b="3138"/>
          <a:stretch/>
        </p:blipFill>
        <p:spPr>
          <a:xfrm>
            <a:off x="365760" y="505609"/>
            <a:ext cx="11284772" cy="613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35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71D7A5-AB8B-4325-BB55-C7E9B0320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59" t="10197" r="15823" b="3372"/>
          <a:stretch/>
        </p:blipFill>
        <p:spPr>
          <a:xfrm>
            <a:off x="408791" y="0"/>
            <a:ext cx="11403105" cy="66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35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34B181-7242-4FC7-BF70-E30B2641C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8" t="7217" r="16001" b="3608"/>
          <a:stretch/>
        </p:blipFill>
        <p:spPr>
          <a:xfrm>
            <a:off x="408791" y="494853"/>
            <a:ext cx="11499924" cy="611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80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5EE689-6CC2-42DD-AC1D-14369223F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5" t="18196" r="15206" b="5569"/>
          <a:stretch/>
        </p:blipFill>
        <p:spPr>
          <a:xfrm>
            <a:off x="1430767" y="774551"/>
            <a:ext cx="8907332" cy="52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83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74D4EB-647A-4C49-BC6E-D9A141399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9" t="8628" r="16795" b="2902"/>
          <a:stretch/>
        </p:blipFill>
        <p:spPr>
          <a:xfrm>
            <a:off x="398033" y="225910"/>
            <a:ext cx="11155680" cy="663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17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E04B8B-DC89-4883-BC36-2B77F5115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0" t="12392" r="16177" b="4157"/>
          <a:stretch/>
        </p:blipFill>
        <p:spPr>
          <a:xfrm>
            <a:off x="1398494" y="849854"/>
            <a:ext cx="8821271" cy="57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4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134191-3F1A-45D3-BC67-53ADA9842C2B}"/>
              </a:ext>
            </a:extLst>
          </p:cNvPr>
          <p:cNvSpPr/>
          <p:nvPr/>
        </p:nvSpPr>
        <p:spPr>
          <a:xfrm>
            <a:off x="763792" y="301214"/>
            <a:ext cx="1081143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3х электронных систем </a:t>
            </a:r>
          </a:p>
          <a:p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ГОСУСЛУГИ</a:t>
            </a:r>
          </a:p>
          <a:p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2.КАИС</a:t>
            </a:r>
          </a:p>
          <a:p>
            <a:r>
              <a:rPr lang="ru-RU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3.Электронное портфолио педагога</a:t>
            </a:r>
          </a:p>
        </p:txBody>
      </p:sp>
    </p:spTree>
    <p:extLst>
      <p:ext uri="{BB962C8B-B14F-4D97-AF65-F5344CB8AC3E}">
        <p14:creationId xmlns:p14="http://schemas.microsoft.com/office/powerpoint/2010/main" val="1875768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B320F6-BEB7-424C-AFDB-9AA5C529D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5" t="7217" r="14501" b="4470"/>
          <a:stretch/>
        </p:blipFill>
        <p:spPr>
          <a:xfrm>
            <a:off x="505610" y="0"/>
            <a:ext cx="11230984" cy="655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8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8EC1A3B-4AEB-4800-94BF-8894E07A5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6" t="3599" r="15118" b="-4337"/>
          <a:stretch/>
        </p:blipFill>
        <p:spPr>
          <a:xfrm>
            <a:off x="516368" y="236668"/>
            <a:ext cx="11274014" cy="662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865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A0A016-4D50-4C70-81A9-DB31AA900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5" t="11922" r="16265" b="4000"/>
          <a:stretch/>
        </p:blipFill>
        <p:spPr>
          <a:xfrm>
            <a:off x="1312433" y="817581"/>
            <a:ext cx="8896574" cy="57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32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66BEFD-98C4-489F-93EB-4C53433F8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4" t="11922" r="15559" b="12000"/>
          <a:stretch/>
        </p:blipFill>
        <p:spPr>
          <a:xfrm>
            <a:off x="613186" y="0"/>
            <a:ext cx="11112649" cy="700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19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06A58E-41D3-4240-8071-9FB606ECD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40" t="16140" r="14765" b="-6074"/>
          <a:stretch/>
        </p:blipFill>
        <p:spPr>
          <a:xfrm>
            <a:off x="570155" y="0"/>
            <a:ext cx="11381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01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086DFA-C58D-420B-A35D-568C730659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3" t="-1570" r="16000" b="8628"/>
          <a:stretch/>
        </p:blipFill>
        <p:spPr>
          <a:xfrm>
            <a:off x="215153" y="-107577"/>
            <a:ext cx="11542955" cy="67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477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133DE3-65DB-4398-B5E8-B07F522A44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1" t="5177" r="15029" b="5177"/>
          <a:stretch/>
        </p:blipFill>
        <p:spPr>
          <a:xfrm>
            <a:off x="462580" y="355002"/>
            <a:ext cx="11166436" cy="61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12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27F671-C15E-42FD-9910-F77D99A69D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7" t="9882" r="16001"/>
          <a:stretch/>
        </p:blipFill>
        <p:spPr>
          <a:xfrm>
            <a:off x="570155" y="75304"/>
            <a:ext cx="11080377" cy="67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3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CCF483-85A5-4740-8FBE-E9E3AF18D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t="9725" r="15647" b="7295"/>
          <a:stretch/>
        </p:blipFill>
        <p:spPr>
          <a:xfrm>
            <a:off x="570156" y="0"/>
            <a:ext cx="11621844" cy="63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3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D52825-2100-4D28-82D5-78303052D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6" t="7215" r="15913" b="5568"/>
          <a:stretch/>
        </p:blipFill>
        <p:spPr>
          <a:xfrm>
            <a:off x="677732" y="494852"/>
            <a:ext cx="10983557" cy="598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8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5775528-00BF-4CD9-B804-D57F4EEBA501}"/>
              </a:ext>
            </a:extLst>
          </p:cNvPr>
          <p:cNvSpPr/>
          <p:nvPr/>
        </p:nvSpPr>
        <p:spPr>
          <a:xfrm>
            <a:off x="473336" y="193638"/>
            <a:ext cx="105640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процедуры аттестации</a:t>
            </a:r>
          </a:p>
          <a:p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2BCBFEC-36FC-42FD-8720-18098F86C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288597"/>
              </p:ext>
            </p:extLst>
          </p:nvPr>
        </p:nvGraphicFramePr>
        <p:xfrm>
          <a:off x="376518" y="1043491"/>
          <a:ext cx="11015826" cy="5977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524">
                  <a:extLst>
                    <a:ext uri="{9D8B030D-6E8A-4147-A177-3AD203B41FA5}">
                      <a16:colId xmlns:a16="http://schemas.microsoft.com/office/drawing/2014/main" val="1056228859"/>
                    </a:ext>
                  </a:extLst>
                </a:gridCol>
                <a:gridCol w="1175587">
                  <a:extLst>
                    <a:ext uri="{9D8B030D-6E8A-4147-A177-3AD203B41FA5}">
                      <a16:colId xmlns:a16="http://schemas.microsoft.com/office/drawing/2014/main" val="2574965668"/>
                    </a:ext>
                  </a:extLst>
                </a:gridCol>
                <a:gridCol w="1488168">
                  <a:extLst>
                    <a:ext uri="{9D8B030D-6E8A-4147-A177-3AD203B41FA5}">
                      <a16:colId xmlns:a16="http://schemas.microsoft.com/office/drawing/2014/main" val="1805946699"/>
                    </a:ext>
                  </a:extLst>
                </a:gridCol>
                <a:gridCol w="1311404">
                  <a:extLst>
                    <a:ext uri="{9D8B030D-6E8A-4147-A177-3AD203B41FA5}">
                      <a16:colId xmlns:a16="http://schemas.microsoft.com/office/drawing/2014/main" val="1478391104"/>
                    </a:ext>
                  </a:extLst>
                </a:gridCol>
                <a:gridCol w="1399786">
                  <a:extLst>
                    <a:ext uri="{9D8B030D-6E8A-4147-A177-3AD203B41FA5}">
                      <a16:colId xmlns:a16="http://schemas.microsoft.com/office/drawing/2014/main" val="1712668201"/>
                    </a:ext>
                  </a:extLst>
                </a:gridCol>
                <a:gridCol w="1399786">
                  <a:extLst>
                    <a:ext uri="{9D8B030D-6E8A-4147-A177-3AD203B41FA5}">
                      <a16:colId xmlns:a16="http://schemas.microsoft.com/office/drawing/2014/main" val="3111810084"/>
                    </a:ext>
                  </a:extLst>
                </a:gridCol>
                <a:gridCol w="1294308">
                  <a:extLst>
                    <a:ext uri="{9D8B030D-6E8A-4147-A177-3AD203B41FA5}">
                      <a16:colId xmlns:a16="http://schemas.microsoft.com/office/drawing/2014/main" val="3759612758"/>
                    </a:ext>
                  </a:extLst>
                </a:gridCol>
                <a:gridCol w="1505263">
                  <a:extLst>
                    <a:ext uri="{9D8B030D-6E8A-4147-A177-3AD203B41FA5}">
                      <a16:colId xmlns:a16="http://schemas.microsoft.com/office/drawing/2014/main" val="2455017024"/>
                    </a:ext>
                  </a:extLst>
                </a:gridCol>
              </a:tblGrid>
              <a:tr h="1621567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370613"/>
                  </a:ext>
                </a:extLst>
              </a:tr>
              <a:tr h="1767092">
                <a:tc>
                  <a:txBody>
                    <a:bodyPr/>
                    <a:lstStyle/>
                    <a:p>
                      <a:pPr algn="l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Генерация электронных ключей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ЗАПОЛНЕНИЕ ЭПП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ПОДАЧА ЗАЯВЛЕНИЯ ЧЕРЕЗ ГОСУСЛУГИ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информационно-аналитическая справка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ts val="800"/>
                        </a:lnSpc>
                        <a:spcAft>
                          <a:spcPts val="10"/>
                        </a:spcAft>
                      </a:pPr>
                      <a:b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3000"/>
                        </a:lnSpc>
                        <a:spcAft>
                          <a:spcPts val="0"/>
                        </a:spcAft>
                        <a:tabLst>
                          <a:tab pos="909320" algn="l"/>
                        </a:tabLs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УТВЕРЖДЕНИЕ СОСТАВА СПЕЦИАЛИСТОВ ПО ОЦЕНКЕ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3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ОЦЕНКА ПРОФ. ДЕЯТЕЛЬНО СТИ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b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Формирование протокола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об установлении категории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655414"/>
                  </a:ext>
                </a:extLst>
              </a:tr>
              <a:tr h="1767092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логин, пароль)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после доступа 3 дня на заполнение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через 1 день посте подачи  направляется уведомление о поступлении заявления</a:t>
                      </a:r>
                    </a:p>
                    <a:p>
                      <a:pPr algn="l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 дней рассматривается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Документ прикрепляется в КАИС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каждого педагога подбирается автоматически в системе КАИС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275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531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1B95B6-4525-4AC4-A6E2-041D7B28E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7" t="9098" r="15823" b="4315"/>
          <a:stretch/>
        </p:blipFill>
        <p:spPr>
          <a:xfrm>
            <a:off x="591671" y="0"/>
            <a:ext cx="11446136" cy="65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865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9356FF-EEE7-413F-B94C-1CE5492D4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7" t="12393" r="15294" b="3530"/>
          <a:stretch/>
        </p:blipFill>
        <p:spPr>
          <a:xfrm>
            <a:off x="623944" y="849854"/>
            <a:ext cx="11026587" cy="57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23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960E62-E723-4AFE-98B1-96575EA28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88" t="25726" r="15294" b="4000"/>
          <a:stretch/>
        </p:blipFill>
        <p:spPr>
          <a:xfrm>
            <a:off x="290456" y="0"/>
            <a:ext cx="11209469" cy="658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39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C56C77-F71A-4A2E-A80D-750956F05E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5" t="12236" r="14501" b="3373"/>
          <a:stretch/>
        </p:blipFill>
        <p:spPr>
          <a:xfrm>
            <a:off x="408792" y="0"/>
            <a:ext cx="11317044" cy="66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70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A5BF8A-2997-445B-8D26-4F431DBE3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t="15373" r="16087" b="4314"/>
          <a:stretch/>
        </p:blipFill>
        <p:spPr>
          <a:xfrm>
            <a:off x="86061" y="0"/>
            <a:ext cx="11639774" cy="550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31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FD80FF-258F-4826-BB56-E4E129D07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35" t="10041" r="15294" b="3059"/>
          <a:stretch/>
        </p:blipFill>
        <p:spPr>
          <a:xfrm>
            <a:off x="548640" y="1"/>
            <a:ext cx="10908253" cy="66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94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09A3D0-DB92-4075-9146-FB375290B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1" t="14745" r="15647" b="4784"/>
          <a:stretch/>
        </p:blipFill>
        <p:spPr>
          <a:xfrm>
            <a:off x="86062" y="0"/>
            <a:ext cx="11596744" cy="652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90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C079E7-5820-408B-9819-7D056E2B0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00" t="10667" r="15118" b="3372"/>
          <a:stretch/>
        </p:blipFill>
        <p:spPr>
          <a:xfrm>
            <a:off x="656216" y="0"/>
            <a:ext cx="10919012" cy="66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44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70073B-8896-426A-AE60-531B69567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47" t="13961" r="15294" b="2118"/>
          <a:stretch/>
        </p:blipFill>
        <p:spPr>
          <a:xfrm>
            <a:off x="602428" y="129093"/>
            <a:ext cx="10983557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9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2BA3DE-67ED-4B3D-9712-79A9C5420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2" t="11921" r="16058" b="5569"/>
          <a:stretch/>
        </p:blipFill>
        <p:spPr>
          <a:xfrm>
            <a:off x="602428" y="-129092"/>
            <a:ext cx="1092977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0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38ED7D-E096-422E-9C2F-BDA388BD654E}"/>
              </a:ext>
            </a:extLst>
          </p:cNvPr>
          <p:cNvSpPr/>
          <p:nvPr/>
        </p:nvSpPr>
        <p:spPr>
          <a:xfrm>
            <a:off x="731521" y="247426"/>
            <a:ext cx="104026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Задачи участников процедуры аттестации</a:t>
            </a:r>
          </a:p>
          <a:p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FDC5AB2-BABC-43CE-A986-B106BD1C6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600881"/>
              </p:ext>
            </p:extLst>
          </p:nvPr>
        </p:nvGraphicFramePr>
        <p:xfrm>
          <a:off x="946672" y="1323190"/>
          <a:ext cx="10036884" cy="4099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9221">
                  <a:extLst>
                    <a:ext uri="{9D8B030D-6E8A-4147-A177-3AD203B41FA5}">
                      <a16:colId xmlns:a16="http://schemas.microsoft.com/office/drawing/2014/main" val="3436961880"/>
                    </a:ext>
                  </a:extLst>
                </a:gridCol>
                <a:gridCol w="2509221">
                  <a:extLst>
                    <a:ext uri="{9D8B030D-6E8A-4147-A177-3AD203B41FA5}">
                      <a16:colId xmlns:a16="http://schemas.microsoft.com/office/drawing/2014/main" val="3614901990"/>
                    </a:ext>
                  </a:extLst>
                </a:gridCol>
                <a:gridCol w="2509221">
                  <a:extLst>
                    <a:ext uri="{9D8B030D-6E8A-4147-A177-3AD203B41FA5}">
                      <a16:colId xmlns:a16="http://schemas.microsoft.com/office/drawing/2014/main" val="364687636"/>
                    </a:ext>
                  </a:extLst>
                </a:gridCol>
                <a:gridCol w="2509221">
                  <a:extLst>
                    <a:ext uri="{9D8B030D-6E8A-4147-A177-3AD203B41FA5}">
                      <a16:colId xmlns:a16="http://schemas.microsoft.com/office/drawing/2014/main" val="1823205111"/>
                    </a:ext>
                  </a:extLst>
                </a:gridCol>
              </a:tblGrid>
              <a:tr h="355002">
                <a:tc>
                  <a:txBody>
                    <a:bodyPr/>
                    <a:lstStyle/>
                    <a:p>
                      <a:r>
                        <a:rPr lang="ru-RU" dirty="0"/>
                        <a:t>Педагог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Школа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Специалисты по оценке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РГ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953463"/>
                  </a:ext>
                </a:extLst>
              </a:tr>
              <a:tr h="355002"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✔     Заполнить	 ЭПП,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прикрепить подтверждающие документы	       ✔Подать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заявление</a:t>
                      </a:r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через Госуслуги или в АК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1405890" algn="l"/>
                        </a:tabLst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YJADH+NotoSansSymbols"/>
                          <a:ea typeface="YJADH+NotoSansSymbols"/>
                          <a:cs typeface="+mn-cs"/>
                        </a:rPr>
                        <a:t>✔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Предоставить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YJADH+NotoSansSymbols"/>
                          <a:ea typeface="YJADH+NotoSansSymbols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доступ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92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педагогу 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140589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систему ЭПП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	</a:t>
                      </a:r>
                    </a:p>
                    <a:p>
                      <a:pPr>
                        <a:lnSpc>
                          <a:spcPct val="97000"/>
                        </a:lnSpc>
                        <a:spcAft>
                          <a:spcPts val="0"/>
                        </a:spcAft>
                        <a:tabLst>
                          <a:tab pos="140589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YJADH+NotoSansSymbols"/>
                          <a:ea typeface="YJADH+NotoSansSymbols"/>
                        </a:rPr>
                        <a:t>✔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Сформировать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R="198120">
                        <a:lnSpc>
                          <a:spcPct val="103000"/>
                        </a:lnSpc>
                        <a:spcBef>
                          <a:spcPts val="11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и заполнить информационно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40589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аналитическую справку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5240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Изучить документы в ЭПП, </a:t>
                      </a:r>
                    </a:p>
                    <a:p>
                      <a:pPr marR="15240">
                        <a:lnSpc>
                          <a:spcPct val="104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Изучить данные инф.-</a:t>
                      </a:r>
                      <a:r>
                        <a:rPr lang="ru-RU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аналит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. справки Провести оценку деятельности педагога по всем показателям Написать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рекомендации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b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</a:b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61950" marR="623570" indent="-361950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YJADH+NotoSansSymbols"/>
                          <a:ea typeface="YJADH+NotoSansSymbols"/>
                        </a:rPr>
                        <a:t>✔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Сопровождать проведение процедуры аттестации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marL="361950" marR="712470" indent="-36195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YJADH+NotoSansSymbols"/>
                          <a:ea typeface="YJADH+NotoSansSymbols"/>
                        </a:rPr>
                        <a:t>✔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    </a:t>
                      </a: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Формировать протокол процедуры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b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</a:b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347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7156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93F72D-BD94-4376-B957-A1BDA077B6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88" t="8314" r="15206" b="4628"/>
          <a:stretch/>
        </p:blipFill>
        <p:spPr>
          <a:xfrm>
            <a:off x="1473798" y="570155"/>
            <a:ext cx="8864301" cy="59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13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7210DB-9954-48C1-AB42-4520809B3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0" t="7215" r="15471" b="2823"/>
          <a:stretch/>
        </p:blipFill>
        <p:spPr>
          <a:xfrm>
            <a:off x="311973" y="139849"/>
            <a:ext cx="11166436" cy="652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838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76178B-4634-4757-B3CB-8A49EB919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7" t="15529" r="13618" b="-1412"/>
          <a:stretch/>
        </p:blipFill>
        <p:spPr>
          <a:xfrm>
            <a:off x="258184" y="1"/>
            <a:ext cx="11933816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51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0D590D-88B4-4809-8C36-CDA31A390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8" t="10197" r="14675" b="9960"/>
          <a:stretch/>
        </p:blipFill>
        <p:spPr>
          <a:xfrm>
            <a:off x="268942" y="96820"/>
            <a:ext cx="11596744" cy="654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5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4229ACA-8CE3-425F-9439-CD631861F8AD}"/>
              </a:ext>
            </a:extLst>
          </p:cNvPr>
          <p:cNvSpPr/>
          <p:nvPr/>
        </p:nvSpPr>
        <p:spPr>
          <a:xfrm>
            <a:off x="613187" y="301215"/>
            <a:ext cx="10564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Расположение регламента №1144-Д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DF1E615-5256-4E48-A411-BDC6B14EC40F}"/>
              </a:ext>
            </a:extLst>
          </p:cNvPr>
          <p:cNvSpPr/>
          <p:nvPr/>
        </p:nvSpPr>
        <p:spPr>
          <a:xfrm>
            <a:off x="236668" y="1132212"/>
            <a:ext cx="11327803" cy="5521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“О министерстве” </a:t>
            </a:r>
          </a:p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Государственные услуги и административные регламенты</a:t>
            </a:r>
          </a:p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Административные регламенты предоставления государственных услуг </a:t>
            </a:r>
          </a:p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14 пункт в перечне документов</a:t>
            </a:r>
          </a:p>
        </p:txBody>
      </p:sp>
    </p:spTree>
    <p:extLst>
      <p:ext uri="{BB962C8B-B14F-4D97-AF65-F5344CB8AC3E}">
        <p14:creationId xmlns:p14="http://schemas.microsoft.com/office/powerpoint/2010/main" val="24443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186689-FEC6-4B24-AB99-7F433F4D90B5}"/>
              </a:ext>
            </a:extLst>
          </p:cNvPr>
          <p:cNvSpPr/>
          <p:nvPr/>
        </p:nvSpPr>
        <p:spPr>
          <a:xfrm>
            <a:off x="215154" y="311972"/>
            <a:ext cx="8885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заявления</a:t>
            </a:r>
          </a:p>
          <a:p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56A8FA-02A0-43BB-BD71-5C8FCDB9D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11" t="32627" r="51765" b="6197"/>
          <a:stretch/>
        </p:blipFill>
        <p:spPr>
          <a:xfrm>
            <a:off x="0" y="965499"/>
            <a:ext cx="5915066" cy="53815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D81525-B318-4511-941A-FA843894D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65" t="12275" r="11934" b="13451"/>
          <a:stretch/>
        </p:blipFill>
        <p:spPr>
          <a:xfrm>
            <a:off x="5915065" y="0"/>
            <a:ext cx="5776437" cy="664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39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8DC58C-87B0-472B-B810-E6F7210F5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5" t="9882" r="19353" b="4731"/>
          <a:stretch/>
        </p:blipFill>
        <p:spPr>
          <a:xfrm>
            <a:off x="172122" y="53788"/>
            <a:ext cx="10897496" cy="62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5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C1AD19-D76B-40B1-A519-D86114888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5" t="13177" r="14386" b="4470"/>
          <a:stretch/>
        </p:blipFill>
        <p:spPr>
          <a:xfrm>
            <a:off x="849854" y="204396"/>
            <a:ext cx="10671586" cy="63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71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270</Words>
  <Application>Microsoft Office PowerPoint</Application>
  <PresentationFormat>Широкоэкранный</PresentationFormat>
  <Paragraphs>69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Times New Roman</vt:lpstr>
      <vt:lpstr>Verdana</vt:lpstr>
      <vt:lpstr>YJADH+NotoSansSymbols</vt:lpstr>
      <vt:lpstr>Тема Office</vt:lpstr>
      <vt:lpstr>МАОУ СОШ №121 новые подходы процесса аттестации основные особенности  Регламент №1144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МАОУ СОШ №121 </dc:title>
  <dc:creator>User</dc:creator>
  <cp:lastModifiedBy>User</cp:lastModifiedBy>
  <cp:revision>75</cp:revision>
  <dcterms:created xsi:type="dcterms:W3CDTF">2023-01-13T03:57:51Z</dcterms:created>
  <dcterms:modified xsi:type="dcterms:W3CDTF">2023-01-27T04:41:29Z</dcterms:modified>
</cp:coreProperties>
</file>