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64" r:id="rId3"/>
    <p:sldId id="263" r:id="rId4"/>
    <p:sldId id="265" r:id="rId5"/>
    <p:sldId id="256" r:id="rId6"/>
    <p:sldId id="260" r:id="rId7"/>
    <p:sldId id="261" r:id="rId8"/>
    <p:sldId id="259" r:id="rId9"/>
    <p:sldId id="258" r:id="rId10"/>
    <p:sldId id="267" r:id="rId11"/>
    <p:sldId id="269" r:id="rId12"/>
    <p:sldId id="268" r:id="rId13"/>
    <p:sldId id="266" r:id="rId14"/>
  </p:sldIdLst>
  <p:sldSz cx="19799300" cy="14400213"/>
  <p:notesSz cx="6858000" cy="9144000"/>
  <p:defaultTextStyle>
    <a:defPPr>
      <a:defRPr lang="ru-RU"/>
    </a:defPPr>
    <a:lvl1pPr marL="0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1pPr>
    <a:lvl2pPr marL="771431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2pPr>
    <a:lvl3pPr marL="1542862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3pPr>
    <a:lvl4pPr marL="2314295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4pPr>
    <a:lvl5pPr marL="3085726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5pPr>
    <a:lvl6pPr marL="3857157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6pPr>
    <a:lvl7pPr marL="4628589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7pPr>
    <a:lvl8pPr marL="5400020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8pPr>
    <a:lvl9pPr marL="6171452" algn="l" defTabSz="1542862" rtl="0" eaLnBrk="1" latinLnBrk="0" hangingPunct="1">
      <a:defRPr sz="303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9FF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278" autoAdjust="0"/>
  </p:normalViewPr>
  <p:slideViewPr>
    <p:cSldViewPr snapToGrid="0">
      <p:cViewPr varScale="1">
        <p:scale>
          <a:sx n="42" d="100"/>
          <a:sy n="42" d="100"/>
        </p:scale>
        <p:origin x="4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48" y="2356703"/>
            <a:ext cx="16829405" cy="5013407"/>
          </a:xfrm>
        </p:spPr>
        <p:txBody>
          <a:bodyPr anchor="b"/>
          <a:lstStyle>
            <a:lvl1pPr algn="ctr">
              <a:defRPr sz="12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4913" y="7563446"/>
            <a:ext cx="14849475" cy="3476717"/>
          </a:xfrm>
        </p:spPr>
        <p:txBody>
          <a:bodyPr/>
          <a:lstStyle>
            <a:lvl1pPr marL="0" indent="0" algn="ctr">
              <a:buNone/>
              <a:defRPr sz="5040"/>
            </a:lvl1pPr>
            <a:lvl2pPr marL="960029" indent="0" algn="ctr">
              <a:buNone/>
              <a:defRPr sz="4200"/>
            </a:lvl2pPr>
            <a:lvl3pPr marL="1920057" indent="0" algn="ctr">
              <a:buNone/>
              <a:defRPr sz="3780"/>
            </a:lvl3pPr>
            <a:lvl4pPr marL="2880086" indent="0" algn="ctr">
              <a:buNone/>
              <a:defRPr sz="3360"/>
            </a:lvl4pPr>
            <a:lvl5pPr marL="3840114" indent="0" algn="ctr">
              <a:buNone/>
              <a:defRPr sz="3360"/>
            </a:lvl5pPr>
            <a:lvl6pPr marL="4800143" indent="0" algn="ctr">
              <a:buNone/>
              <a:defRPr sz="3360"/>
            </a:lvl6pPr>
            <a:lvl7pPr marL="5760171" indent="0" algn="ctr">
              <a:buNone/>
              <a:defRPr sz="3360"/>
            </a:lvl7pPr>
            <a:lvl8pPr marL="6720200" indent="0" algn="ctr">
              <a:buNone/>
              <a:defRPr sz="3360"/>
            </a:lvl8pPr>
            <a:lvl9pPr marL="7680228" indent="0" algn="ctr">
              <a:buNone/>
              <a:defRPr sz="336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1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5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68875" y="766678"/>
            <a:ext cx="4269224" cy="122035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1203" y="766678"/>
            <a:ext cx="12560181" cy="122035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1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1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891" y="3590057"/>
            <a:ext cx="17076896" cy="5990088"/>
          </a:xfrm>
        </p:spPr>
        <p:txBody>
          <a:bodyPr anchor="b"/>
          <a:lstStyle>
            <a:lvl1pPr>
              <a:defRPr sz="1259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891" y="9636813"/>
            <a:ext cx="17076896" cy="3150046"/>
          </a:xfrm>
        </p:spPr>
        <p:txBody>
          <a:bodyPr/>
          <a:lstStyle>
            <a:lvl1pPr marL="0" indent="0">
              <a:buNone/>
              <a:defRPr sz="5040">
                <a:solidFill>
                  <a:schemeClr val="tx1"/>
                </a:solidFill>
              </a:defRPr>
            </a:lvl1pPr>
            <a:lvl2pPr marL="960029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192005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3pPr>
            <a:lvl4pPr marL="288008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4pPr>
            <a:lvl5pPr marL="3840114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5pPr>
            <a:lvl6pPr marL="4800143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6pPr>
            <a:lvl7pPr marL="5760171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7pPr>
            <a:lvl8pPr marL="672020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8pPr>
            <a:lvl9pPr marL="7680228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9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1202" y="3833390"/>
            <a:ext cx="8414703" cy="91368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23395" y="3833390"/>
            <a:ext cx="8414703" cy="91368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6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1" y="766681"/>
            <a:ext cx="17076896" cy="278337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3783" y="3530053"/>
            <a:ext cx="8376031" cy="1730025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029" indent="0">
              <a:buNone/>
              <a:defRPr sz="4200" b="1"/>
            </a:lvl2pPr>
            <a:lvl3pPr marL="1920057" indent="0">
              <a:buNone/>
              <a:defRPr sz="3780" b="1"/>
            </a:lvl3pPr>
            <a:lvl4pPr marL="2880086" indent="0">
              <a:buNone/>
              <a:defRPr sz="3360" b="1"/>
            </a:lvl4pPr>
            <a:lvl5pPr marL="3840114" indent="0">
              <a:buNone/>
              <a:defRPr sz="3360" b="1"/>
            </a:lvl5pPr>
            <a:lvl6pPr marL="4800143" indent="0">
              <a:buNone/>
              <a:defRPr sz="3360" b="1"/>
            </a:lvl6pPr>
            <a:lvl7pPr marL="5760171" indent="0">
              <a:buNone/>
              <a:defRPr sz="3360" b="1"/>
            </a:lvl7pPr>
            <a:lvl8pPr marL="6720200" indent="0">
              <a:buNone/>
              <a:defRPr sz="3360" b="1"/>
            </a:lvl8pPr>
            <a:lvl9pPr marL="7680228" indent="0">
              <a:buNone/>
              <a:defRPr sz="33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3783" y="5260078"/>
            <a:ext cx="8376031" cy="77367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397" y="3530053"/>
            <a:ext cx="8417281" cy="1730025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029" indent="0">
              <a:buNone/>
              <a:defRPr sz="4200" b="1"/>
            </a:lvl2pPr>
            <a:lvl3pPr marL="1920057" indent="0">
              <a:buNone/>
              <a:defRPr sz="3780" b="1"/>
            </a:lvl3pPr>
            <a:lvl4pPr marL="2880086" indent="0">
              <a:buNone/>
              <a:defRPr sz="3360" b="1"/>
            </a:lvl4pPr>
            <a:lvl5pPr marL="3840114" indent="0">
              <a:buNone/>
              <a:defRPr sz="3360" b="1"/>
            </a:lvl5pPr>
            <a:lvl6pPr marL="4800143" indent="0">
              <a:buNone/>
              <a:defRPr sz="3360" b="1"/>
            </a:lvl6pPr>
            <a:lvl7pPr marL="5760171" indent="0">
              <a:buNone/>
              <a:defRPr sz="3360" b="1"/>
            </a:lvl7pPr>
            <a:lvl8pPr marL="6720200" indent="0">
              <a:buNone/>
              <a:defRPr sz="3360" b="1"/>
            </a:lvl8pPr>
            <a:lvl9pPr marL="7680228" indent="0">
              <a:buNone/>
              <a:defRPr sz="33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023397" y="5260078"/>
            <a:ext cx="8417281" cy="77367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8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5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0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1" y="960014"/>
            <a:ext cx="6385790" cy="3360050"/>
          </a:xfrm>
        </p:spPr>
        <p:txBody>
          <a:bodyPr anchor="b"/>
          <a:lstStyle>
            <a:lvl1pPr>
              <a:defRPr sz="67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7281" y="2073367"/>
            <a:ext cx="10023396" cy="10233485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4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781" y="4320064"/>
            <a:ext cx="6385790" cy="8003453"/>
          </a:xfrm>
        </p:spPr>
        <p:txBody>
          <a:bodyPr/>
          <a:lstStyle>
            <a:lvl1pPr marL="0" indent="0">
              <a:buNone/>
              <a:defRPr sz="3360"/>
            </a:lvl1pPr>
            <a:lvl2pPr marL="960029" indent="0">
              <a:buNone/>
              <a:defRPr sz="2940"/>
            </a:lvl2pPr>
            <a:lvl3pPr marL="1920057" indent="0">
              <a:buNone/>
              <a:defRPr sz="2520"/>
            </a:lvl3pPr>
            <a:lvl4pPr marL="2880086" indent="0">
              <a:buNone/>
              <a:defRPr sz="2100"/>
            </a:lvl4pPr>
            <a:lvl5pPr marL="3840114" indent="0">
              <a:buNone/>
              <a:defRPr sz="2100"/>
            </a:lvl5pPr>
            <a:lvl6pPr marL="4800143" indent="0">
              <a:buNone/>
              <a:defRPr sz="2100"/>
            </a:lvl6pPr>
            <a:lvl7pPr marL="5760171" indent="0">
              <a:buNone/>
              <a:defRPr sz="2100"/>
            </a:lvl7pPr>
            <a:lvl8pPr marL="6720200" indent="0">
              <a:buNone/>
              <a:defRPr sz="2100"/>
            </a:lvl8pPr>
            <a:lvl9pPr marL="7680228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3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81" y="960014"/>
            <a:ext cx="6385790" cy="3360050"/>
          </a:xfrm>
        </p:spPr>
        <p:txBody>
          <a:bodyPr anchor="b"/>
          <a:lstStyle>
            <a:lvl1pPr>
              <a:defRPr sz="67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17281" y="2073367"/>
            <a:ext cx="10023396" cy="10233485"/>
          </a:xfrm>
        </p:spPr>
        <p:txBody>
          <a:bodyPr anchor="t"/>
          <a:lstStyle>
            <a:lvl1pPr marL="0" indent="0">
              <a:buNone/>
              <a:defRPr sz="6719"/>
            </a:lvl1pPr>
            <a:lvl2pPr marL="960029" indent="0">
              <a:buNone/>
              <a:defRPr sz="5879"/>
            </a:lvl2pPr>
            <a:lvl3pPr marL="1920057" indent="0">
              <a:buNone/>
              <a:defRPr sz="5040"/>
            </a:lvl3pPr>
            <a:lvl4pPr marL="2880086" indent="0">
              <a:buNone/>
              <a:defRPr sz="4200"/>
            </a:lvl4pPr>
            <a:lvl5pPr marL="3840114" indent="0">
              <a:buNone/>
              <a:defRPr sz="4200"/>
            </a:lvl5pPr>
            <a:lvl6pPr marL="4800143" indent="0">
              <a:buNone/>
              <a:defRPr sz="4200"/>
            </a:lvl6pPr>
            <a:lvl7pPr marL="5760171" indent="0">
              <a:buNone/>
              <a:defRPr sz="4200"/>
            </a:lvl7pPr>
            <a:lvl8pPr marL="6720200" indent="0">
              <a:buNone/>
              <a:defRPr sz="4200"/>
            </a:lvl8pPr>
            <a:lvl9pPr marL="7680228" indent="0">
              <a:buNone/>
              <a:defRPr sz="4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781" y="4320064"/>
            <a:ext cx="6385790" cy="8003453"/>
          </a:xfrm>
        </p:spPr>
        <p:txBody>
          <a:bodyPr/>
          <a:lstStyle>
            <a:lvl1pPr marL="0" indent="0">
              <a:buNone/>
              <a:defRPr sz="3360"/>
            </a:lvl1pPr>
            <a:lvl2pPr marL="960029" indent="0">
              <a:buNone/>
              <a:defRPr sz="2940"/>
            </a:lvl2pPr>
            <a:lvl3pPr marL="1920057" indent="0">
              <a:buNone/>
              <a:defRPr sz="2520"/>
            </a:lvl3pPr>
            <a:lvl4pPr marL="2880086" indent="0">
              <a:buNone/>
              <a:defRPr sz="2100"/>
            </a:lvl4pPr>
            <a:lvl5pPr marL="3840114" indent="0">
              <a:buNone/>
              <a:defRPr sz="2100"/>
            </a:lvl5pPr>
            <a:lvl6pPr marL="4800143" indent="0">
              <a:buNone/>
              <a:defRPr sz="2100"/>
            </a:lvl6pPr>
            <a:lvl7pPr marL="5760171" indent="0">
              <a:buNone/>
              <a:defRPr sz="2100"/>
            </a:lvl7pPr>
            <a:lvl8pPr marL="6720200" indent="0">
              <a:buNone/>
              <a:defRPr sz="2100"/>
            </a:lvl8pPr>
            <a:lvl9pPr marL="7680228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7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1202" y="766681"/>
            <a:ext cx="1707689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1202" y="3833390"/>
            <a:ext cx="1707689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1202" y="13346867"/>
            <a:ext cx="4454843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6EE6-2997-4582-83E1-C8AEA9F9FD48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58518" y="13346867"/>
            <a:ext cx="668226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83255" y="13346867"/>
            <a:ext cx="4454843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CC859-41EC-49AA-82E9-7A0D4F0C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8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920057" rtl="0" eaLnBrk="1" latinLnBrk="0" hangingPunct="1">
        <a:lnSpc>
          <a:spcPct val="90000"/>
        </a:lnSpc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14" indent="-480014" algn="l" defTabSz="1920057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7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400071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360100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4320129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5280157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6240186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7200214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8160243" indent="-480014" algn="l" defTabSz="192005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60029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920057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86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3840114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4800143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5760171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6720200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7680228" algn="l" defTabSz="1920057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9468129" y="7218345"/>
            <a:ext cx="9525000" cy="6705600"/>
          </a:xfrm>
          <a:prstGeom prst="roundRect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273191"/>
            <a:ext cx="19970750" cy="11925957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058415" y="7716782"/>
            <a:ext cx="10344428" cy="66834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000" dirty="0" smtClean="0">
                <a:latin typeface="Bahnschrift SemiBold SemiConden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МАОУ СОШ №121</a:t>
            </a:r>
            <a:endParaRPr lang="ru-RU" sz="7000" dirty="0">
              <a:latin typeface="Bahnschrift SemiBold SemiConden" panose="020B05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ctr">
              <a:buNone/>
            </a:pPr>
            <a:r>
              <a:rPr lang="ru-RU" sz="7000" dirty="0" smtClean="0">
                <a:latin typeface="Bahnschrift SemiBold SemiConden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Патриотическая акция</a:t>
            </a:r>
          </a:p>
          <a:p>
            <a:pPr marL="0" indent="0" algn="ctr">
              <a:buNone/>
            </a:pPr>
            <a:r>
              <a:rPr lang="ru-RU" sz="7000" dirty="0" smtClean="0">
                <a:latin typeface="Bahnschrift SemiBold SemiConden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«Герои Отечества»</a:t>
            </a:r>
          </a:p>
          <a:p>
            <a:pPr marL="0" indent="0" algn="ctr">
              <a:buNone/>
            </a:pPr>
            <a:endParaRPr lang="ru-RU" sz="7000" dirty="0"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ctr">
              <a:buNone/>
            </a:pPr>
            <a:r>
              <a:rPr lang="ru-RU" sz="7000" i="1" dirty="0" smtClean="0">
                <a:ea typeface="Ebrima" panose="02000000000000000000" pitchFamily="2" charset="0"/>
                <a:cs typeface="Ebrima" panose="02000000000000000000" pitchFamily="2" charset="0"/>
              </a:rPr>
              <a:t>8-11 классы</a:t>
            </a:r>
            <a:endParaRPr lang="ru-RU" sz="7000" i="1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202" y="766681"/>
            <a:ext cx="8148558" cy="2783376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Алдар</a:t>
            </a:r>
            <a:r>
              <a:rPr lang="ru-RU" b="1" dirty="0"/>
              <a:t> </a:t>
            </a:r>
            <a:r>
              <a:rPr lang="ru-RU" b="1" dirty="0" err="1"/>
              <a:t>Баторович</a:t>
            </a:r>
            <a:r>
              <a:rPr lang="ru-RU" b="1" dirty="0"/>
              <a:t> </a:t>
            </a:r>
            <a:r>
              <a:rPr lang="ru-RU" b="1" dirty="0" err="1"/>
              <a:t>Цыденжапов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202" y="3833390"/>
            <a:ext cx="9713198" cy="91368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1991-2010</a:t>
            </a:r>
          </a:p>
          <a:p>
            <a:pPr marL="0" indent="0">
              <a:buNone/>
            </a:pPr>
            <a:r>
              <a:rPr lang="ru-RU" dirty="0" smtClean="0"/>
              <a:t>Матрос Тихоокеанского Флота России, погибший </a:t>
            </a:r>
            <a:r>
              <a:rPr lang="ru-RU" dirty="0"/>
              <a:t>во время несения службы </a:t>
            </a:r>
            <a:r>
              <a:rPr lang="ru-RU" dirty="0" smtClean="0"/>
              <a:t>на эсминце «Быстрый». Предотвратив </a:t>
            </a:r>
            <a:r>
              <a:rPr lang="ru-RU" dirty="0"/>
              <a:t>ценой своей жизни крупную аварию на военном корабле, спас от гибели сам корабль и экипаж в составе </a:t>
            </a:r>
            <a:r>
              <a:rPr lang="ru-RU" b="1" dirty="0"/>
              <a:t>348 </a:t>
            </a:r>
            <a:r>
              <a:rPr lang="ru-RU" b="1" dirty="0" smtClean="0"/>
              <a:t>человек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b="1" dirty="0" smtClean="0"/>
              <a:t>Награды</a:t>
            </a:r>
            <a:r>
              <a:rPr lang="ru-RU" dirty="0" smtClean="0"/>
              <a:t> – Герой Российской Федерации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0" y="406401"/>
            <a:ext cx="6751319" cy="90080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256000" y="12183776"/>
            <a:ext cx="20010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/>
              <a:t>8А</a:t>
            </a:r>
          </a:p>
        </p:txBody>
      </p:sp>
    </p:spTree>
    <p:extLst>
      <p:ext uri="{BB962C8B-B14F-4D97-AF65-F5344CB8AC3E}">
        <p14:creationId xmlns:p14="http://schemas.microsoft.com/office/powerpoint/2010/main" val="41826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719" y="528564"/>
            <a:ext cx="17076896" cy="2783376"/>
          </a:xfrm>
        </p:spPr>
        <p:txBody>
          <a:bodyPr>
            <a:normAutofit/>
          </a:bodyPr>
          <a:lstStyle/>
          <a:p>
            <a:pPr algn="r"/>
            <a:r>
              <a:rPr lang="ru-RU" sz="8000" b="1" dirty="0"/>
              <a:t>Марина Владимировна </a:t>
            </a: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Плотникова</a:t>
            </a:r>
            <a:endParaRPr lang="ru-RU" sz="8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21154" y="3961406"/>
            <a:ext cx="8861790" cy="913680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b="1" dirty="0" smtClean="0"/>
              <a:t>1974-1991</a:t>
            </a:r>
          </a:p>
          <a:p>
            <a:pPr marL="0" indent="0" algn="r">
              <a:buNone/>
            </a:pPr>
            <a:r>
              <a:rPr lang="ru-RU" i="1" dirty="0"/>
              <a:t>Советская школьница, выпускница средней школы, ценой собственной жизни спасшая троих тонувших детей. Первая женщина - Герой Российской Федерации. Одна из самых молодых Героев Российской Федерации по возрасту.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8" y="1106392"/>
            <a:ext cx="8051800" cy="102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Артемьев Олег Германович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1202" y="3833390"/>
            <a:ext cx="6888718" cy="91368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Космонавт-испытатель. Звание Героя было присвоено 15.02.16 за участие в космических экспедициях. Космонавт дважды выходил в открытый космос, где провел в общем итоге более двенадцати часов.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Награждён орденом «За заслуги перед Отечеством» 4-й степени (30.01.2020), ведомственными наградами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602560"/>
              </p:ext>
            </p:extLst>
          </p:nvPr>
        </p:nvGraphicFramePr>
        <p:xfrm>
          <a:off x="8666518" y="3833390"/>
          <a:ext cx="10352499" cy="6901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Точечный рисунок" r:id="rId4" imgW="9144000" imgH="6095880" progId="Paint.Picture">
                  <p:embed/>
                </p:oleObj>
              </mc:Choice>
              <mc:Fallback>
                <p:oleObj name="Точечный рисунок" r:id="rId4" imgW="9144000" imgH="6095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6518" y="3833390"/>
                        <a:ext cx="10352499" cy="6901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632776" y="12527057"/>
            <a:ext cx="1610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8в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74393" y="838201"/>
            <a:ext cx="11782735" cy="11785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600" b="1" i="1" dirty="0"/>
              <a:t>Чилингаров </a:t>
            </a:r>
            <a:endParaRPr lang="ru-RU" sz="6600" b="1" i="1" dirty="0" smtClean="0"/>
          </a:p>
          <a:p>
            <a:pPr marL="0" indent="0">
              <a:buNone/>
            </a:pPr>
            <a:r>
              <a:rPr lang="ru-RU" sz="6600" b="1" i="1" dirty="0" smtClean="0"/>
              <a:t>Артур</a:t>
            </a:r>
            <a:endParaRPr lang="ru-RU" sz="6600" b="1" i="1" dirty="0"/>
          </a:p>
          <a:p>
            <a:pPr marL="0" indent="0">
              <a:buNone/>
            </a:pPr>
            <a:r>
              <a:rPr lang="ru-RU" sz="6600" b="1" i="1" dirty="0"/>
              <a:t>Николаевич</a:t>
            </a:r>
          </a:p>
          <a:p>
            <a:pPr marL="0" indent="0">
              <a:buNone/>
            </a:pPr>
            <a:r>
              <a:rPr lang="ru-RU" sz="5197" b="1" i="1" dirty="0"/>
              <a:t>Годы жизни </a:t>
            </a:r>
            <a:r>
              <a:rPr lang="ru-RU" sz="5197" dirty="0"/>
              <a:t>1939-</a:t>
            </a:r>
          </a:p>
          <a:p>
            <a:pPr marL="0" indent="0">
              <a:buNone/>
            </a:pPr>
            <a:r>
              <a:rPr lang="ru-RU" sz="4547" dirty="0"/>
              <a:t>по настоящее время</a:t>
            </a:r>
          </a:p>
          <a:p>
            <a:pPr marL="0" indent="0">
              <a:buNone/>
            </a:pPr>
            <a:r>
              <a:rPr lang="ru-RU" sz="5197" dirty="0"/>
              <a:t> </a:t>
            </a:r>
            <a:r>
              <a:rPr lang="ru-RU" sz="5197" b="1" i="1" dirty="0"/>
              <a:t>Подвиг:</a:t>
            </a:r>
            <a:r>
              <a:rPr lang="ru-RU" sz="5197" dirty="0"/>
              <a:t> </a:t>
            </a:r>
            <a:r>
              <a:rPr lang="ru-RU" dirty="0" smtClean="0"/>
              <a:t>высвобождение </a:t>
            </a:r>
            <a:r>
              <a:rPr lang="ru-RU" dirty="0"/>
              <a:t>научно-экспедиционного судна «Михаил Сомов» изо льдов Антарктики, умелое руководство судами при спасательных операциях и в период дрейфа и проявленные при этом мужество и </a:t>
            </a:r>
            <a:r>
              <a:rPr lang="ru-RU" dirty="0" smtClean="0"/>
              <a:t>героизм.</a:t>
            </a:r>
          </a:p>
          <a:p>
            <a:pPr marL="0" indent="0">
              <a:buNone/>
            </a:pPr>
            <a:endParaRPr lang="ru-RU" sz="5846" b="1" i="1" dirty="0"/>
          </a:p>
          <a:p>
            <a:pPr marL="0" indent="0">
              <a:buNone/>
            </a:pPr>
            <a:r>
              <a:rPr lang="ru-RU" sz="3898" b="1" i="1" dirty="0"/>
              <a:t>8 «Г» класс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2537440" y="515297"/>
            <a:ext cx="7138115" cy="128146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7146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Награды и звания</a:t>
            </a:r>
            <a:r>
              <a:rPr lang="ru-RU" sz="7146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Герой Российской Федерации</a:t>
            </a:r>
          </a:p>
          <a:p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Герой Советского Союза</a:t>
            </a:r>
          </a:p>
          <a:p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Орден «За заслуги перед Отечеством» </a:t>
            </a:r>
            <a:r>
              <a:rPr lang="en-US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</a:t>
            </a:r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IV</a:t>
            </a:r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степени</a:t>
            </a:r>
          </a:p>
          <a:p>
            <a:r>
              <a:rPr lang="ru-RU" sz="7146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Орден «За морские заслуги»</a:t>
            </a:r>
            <a:endParaRPr lang="ru-RU" sz="7146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760" y="515296"/>
            <a:ext cx="5176942" cy="55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99300" cy="14400213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739814" y="1368426"/>
            <a:ext cx="9525279" cy="127857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Bahnschrift Light" panose="020B0502040204020203" pitchFamily="34" charset="0"/>
              </a:rPr>
              <a:t>9 декабря </a:t>
            </a:r>
            <a:r>
              <a:rPr lang="ru-RU" dirty="0">
                <a:latin typeface="Bahnschrift Light" panose="020B0502040204020203" pitchFamily="34" charset="0"/>
              </a:rPr>
              <a:t>в России отмечают </a:t>
            </a:r>
            <a:r>
              <a:rPr lang="ru-RU" b="1" dirty="0" smtClean="0">
                <a:latin typeface="Bahnschrift Light" panose="020B0502040204020203" pitchFamily="34" charset="0"/>
              </a:rPr>
              <a:t>День героев Отечества</a:t>
            </a:r>
            <a:r>
              <a:rPr lang="ru-RU" dirty="0" smtClean="0">
                <a:latin typeface="Bahnschrift Light" panose="020B0502040204020203" pitchFamily="34" charset="0"/>
              </a:rPr>
              <a:t>. </a:t>
            </a:r>
            <a:r>
              <a:rPr lang="ru-RU" dirty="0">
                <a:latin typeface="Bahnschrift Light" panose="020B0502040204020203" pitchFamily="34" charset="0"/>
              </a:rPr>
              <a:t>Эта памятная дата была утверждена Федеральным законом от 28 февраля 2007 года "О внесении изменений в Федеральный закон "О днях воинской славы и памятных датах России". </a:t>
            </a:r>
          </a:p>
          <a:p>
            <a:pPr marL="0" indent="0">
              <a:buNone/>
            </a:pPr>
            <a:r>
              <a:rPr lang="ru-RU" dirty="0" smtClean="0">
                <a:latin typeface="Bahnschrift Light" panose="020B0502040204020203" pitchFamily="34" charset="0"/>
              </a:rPr>
              <a:t>Этот праздник – </a:t>
            </a:r>
            <a:r>
              <a:rPr lang="ru-RU" dirty="0">
                <a:latin typeface="Bahnschrift Light" panose="020B0502040204020203" pitchFamily="34" charset="0"/>
              </a:rPr>
              <a:t>дань высочайшего государственного и общественного уважения к тем, кто удостоен самых почетных государственных наград – званий Героев Советского Союза, Российской Федерации, орденов Славы и Святого Георгия. </a:t>
            </a:r>
            <a:endParaRPr lang="ru-RU" dirty="0" smtClean="0">
              <a:latin typeface="Bahnschrift Light" panose="020B0502040204020203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Bahnschrift Light" panose="020B0502040204020203" pitchFamily="34" charset="0"/>
              </a:rPr>
              <a:t>Ученики МАОУ СОШ №121 </a:t>
            </a:r>
            <a:r>
              <a:rPr lang="ru-RU" dirty="0" smtClean="0">
                <a:latin typeface="Bahnschrift Light" panose="020B0502040204020203" pitchFamily="34" charset="0"/>
              </a:rPr>
              <a:t>подготовили презентацию, посвященную тем, чей подвиг должен остаться в памяти человечества.</a:t>
            </a:r>
          </a:p>
          <a:p>
            <a:pPr marL="0" indent="0">
              <a:buNone/>
            </a:pPr>
            <a:endParaRPr lang="ru-RU" dirty="0">
              <a:latin typeface="Bahnschrift Light" panose="020B0502040204020203" pitchFamily="34" charset="0"/>
            </a:endParaRPr>
          </a:p>
          <a:p>
            <a:pPr marL="0" indent="0">
              <a:buNone/>
            </a:pPr>
            <a:endParaRPr lang="ru-RU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" y="1359579"/>
            <a:ext cx="9404034" cy="603886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22247" y="7398444"/>
            <a:ext cx="8417281" cy="1730025"/>
          </a:xfrm>
        </p:spPr>
        <p:txBody>
          <a:bodyPr>
            <a:normAutofit/>
          </a:bodyPr>
          <a:lstStyle/>
          <a:p>
            <a:r>
              <a:rPr lang="ru-RU" sz="9600" dirty="0" smtClean="0">
                <a:latin typeface="Bahnschrift SemiBold Condensed" panose="020B0502040204020203" pitchFamily="34" charset="0"/>
              </a:rPr>
              <a:t>Данил Максудов</a:t>
            </a:r>
            <a:endParaRPr lang="ru-RU" sz="9600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023397" y="766681"/>
            <a:ext cx="8417281" cy="122301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Bahnschrift SemiBold Condensed" panose="020B0502040204020203" pitchFamily="34" charset="0"/>
              </a:rPr>
              <a:t>В 2016 году </a:t>
            </a:r>
            <a:r>
              <a:rPr lang="ru-RU" dirty="0" smtClean="0">
                <a:latin typeface="Bahnschrift SemiBold Condensed" panose="020B0502040204020203" pitchFamily="34" charset="0"/>
              </a:rPr>
              <a:t>спас людей</a:t>
            </a:r>
            <a:r>
              <a:rPr lang="ru-RU" dirty="0">
                <a:latin typeface="Bahnschrift SemiBold Condensed" panose="020B0502040204020203" pitchFamily="34" charset="0"/>
              </a:rPr>
              <a:t>, застрявших в мороз на занесённой снегом трассе Оренбург — Орск. </a:t>
            </a:r>
            <a:endParaRPr lang="ru-RU" dirty="0" smtClean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Bahnschrift SemiBold Condensed" panose="020B0502040204020203" pitchFamily="34" charset="0"/>
              </a:rPr>
              <a:t>Тогда </a:t>
            </a:r>
            <a:r>
              <a:rPr lang="ru-RU" dirty="0">
                <a:latin typeface="Bahnschrift SemiBold Condensed" panose="020B0502040204020203" pitchFamily="34" charset="0"/>
              </a:rPr>
              <a:t>более 80 человек, включая грудных детей, попали в снежную западню неподалёку от Медногорска. В спецоперации участвовали порядка 10 сотрудников МЧС и полиции. </a:t>
            </a:r>
            <a:endParaRPr lang="ru-RU" dirty="0" smtClean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Bahnschrift SemiBold Condensed" panose="020B0502040204020203" pitchFamily="34" charset="0"/>
              </a:rPr>
              <a:t>В </a:t>
            </a:r>
            <a:r>
              <a:rPr lang="ru-RU" dirty="0">
                <a:latin typeface="Bahnschrift SemiBold Condensed" panose="020B0502040204020203" pitchFamily="34" charset="0"/>
              </a:rPr>
              <a:t>какой-то момент Максудов отдал замерзающим свои тёплые вещи, но продолжил помогать выводить людей и в итоге получил серьёзные обморожения — врачам пришлось ампутировать ему несколько пальцев на руке</a:t>
            </a:r>
            <a:r>
              <a:rPr lang="ru-RU" dirty="0" smtClean="0">
                <a:latin typeface="Bahnschrift SemiBold Condensed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Bahnschrift SemiBold Condensed" panose="020B0502040204020203" pitchFamily="34" charset="0"/>
              </a:rPr>
              <a:t>«Мы пришли на эту службу, чтобы помогать людям, и должны выполнять эту работу», </a:t>
            </a:r>
            <a:r>
              <a:rPr lang="ru-RU" dirty="0">
                <a:latin typeface="Bahnschrift SemiBold Condensed" panose="020B0502040204020203" pitchFamily="34" charset="0"/>
              </a:rPr>
              <a:t>— говорит </a:t>
            </a:r>
            <a:r>
              <a:rPr lang="ru-RU" dirty="0" smtClean="0">
                <a:latin typeface="Bahnschrift SemiBold Condensed" panose="020B0502040204020203" pitchFamily="34" charset="0"/>
              </a:rPr>
              <a:t>герой.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247" y="9566408"/>
            <a:ext cx="2773516" cy="559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ahnschrift SemiBold Condensed" panose="020B0502040204020203" pitchFamily="34" charset="0"/>
              </a:rPr>
              <a:t>Родился в 1991 году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247" y="10564052"/>
            <a:ext cx="8264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Bahnschrift SemiBold Condensed" panose="020B0502040204020203" pitchFamily="34" charset="0"/>
              </a:rPr>
              <a:t>Награжден</a:t>
            </a:r>
            <a:r>
              <a:rPr lang="ru-RU" sz="4400" dirty="0">
                <a:latin typeface="Bahnschrift SemiBold Condensed" panose="020B0502040204020203" pitchFamily="34" charset="0"/>
              </a:rPr>
              <a:t>: медаль «За заслуги в деле защиты детей России</a:t>
            </a:r>
            <a:r>
              <a:rPr lang="ru-RU" sz="4400" dirty="0" smtClean="0">
                <a:latin typeface="Bahnschrift SemiBold Condensed" panose="020B0502040204020203" pitchFamily="34" charset="0"/>
              </a:rPr>
              <a:t>», орден Мужества.</a:t>
            </a:r>
            <a:endParaRPr lang="ru-RU" sz="4400" dirty="0"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02522" y="12801600"/>
            <a:ext cx="1276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atin typeface="Bahnschrift SemiBold Condensed" panose="020B0502040204020203" pitchFamily="34" charset="0"/>
              </a:rPr>
              <a:t>11 А</a:t>
            </a:r>
            <a:endParaRPr lang="ru-RU" sz="72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4" y="0"/>
            <a:ext cx="19978204" cy="144002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3851" y="546443"/>
            <a:ext cx="11413913" cy="27833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Сергей Константинович </a:t>
            </a:r>
            <a:r>
              <a:rPr lang="ru-RU" dirty="0" err="1" smtClean="0">
                <a:solidFill>
                  <a:schemeClr val="bg1"/>
                </a:solidFill>
              </a:rPr>
              <a:t>Крикалев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023397" y="3876261"/>
            <a:ext cx="8417281" cy="715368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Первым удостоен звания Герой Российской Федерации и медалью «Золотая Звезда», Герой Советского Союза за выполнение длительного космического полета (803 дня 9 часов 39 минут) на орбитальной станции «Мир».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2" y="508485"/>
            <a:ext cx="6558583" cy="6369394"/>
          </a:xfrm>
        </p:spPr>
      </p:pic>
      <p:sp>
        <p:nvSpPr>
          <p:cNvPr id="9" name="TextBox 8"/>
          <p:cNvSpPr txBox="1"/>
          <p:nvPr/>
        </p:nvSpPr>
        <p:spPr>
          <a:xfrm>
            <a:off x="16706850" y="12503609"/>
            <a:ext cx="21900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</a:rPr>
              <a:t>11 Б</a:t>
            </a:r>
            <a:endParaRPr lang="ru-RU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2000" scaling="9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81787" y="292387"/>
            <a:ext cx="18868953" cy="1325253"/>
          </a:xfrm>
        </p:spPr>
        <p:txBody>
          <a:bodyPr>
            <a:normAutofit/>
            <a:scene3d>
              <a:camera prst="isometricOffAxis2Left">
                <a:rot lat="600000" lon="1200000" rev="21594000"/>
              </a:camera>
              <a:lightRig rig="soft" dir="t">
                <a:rot lat="0" lon="0" rev="15600000"/>
              </a:lightRig>
            </a:scene3d>
            <a:sp3d extrusionH="57150" prstMaterial="softEdge">
              <a:bevelT w="25400" h="38100" prst="hardEdge"/>
            </a:sp3d>
          </a:bodyPr>
          <a:lstStyle/>
          <a:p>
            <a:pPr algn="ctr"/>
            <a:r>
              <a:rPr lang="ru-RU" sz="8800" b="1" i="1" dirty="0" err="1" smtClean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Парчинский</a:t>
            </a:r>
            <a:r>
              <a:rPr lang="ru-RU" sz="8800" b="1" i="1" dirty="0" smtClean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Евгений Николаевич</a:t>
            </a:r>
            <a:endParaRPr lang="ru-RU" sz="8800" b="1" i="1" dirty="0">
              <a:ln/>
              <a:solidFill>
                <a:schemeClr val="accent2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38148" y="2486127"/>
            <a:ext cx="9715500" cy="1061031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      Трудовая </a:t>
            </a:r>
            <a:r>
              <a:rPr lang="ru-RU" dirty="0"/>
              <a:t>деятельность Евгения Николаевича с первых лет и практически до конца жизненного пути </a:t>
            </a:r>
            <a:r>
              <a:rPr lang="ru-RU" dirty="0" smtClean="0"/>
              <a:t>была </a:t>
            </a:r>
            <a:r>
              <a:rPr lang="ru-RU" dirty="0"/>
              <a:t>связана с железной дорогой. Он начинал как ученик машиниста, затем работал машинистом тепловоза на Свердловской железной </a:t>
            </a:r>
            <a:r>
              <a:rPr lang="ru-RU" dirty="0" smtClean="0"/>
              <a:t>дороге.</a:t>
            </a:r>
            <a:br>
              <a:rPr lang="ru-RU" dirty="0" smtClean="0"/>
            </a:br>
            <a:r>
              <a:rPr lang="ru-RU" dirty="0" smtClean="0"/>
              <a:t>        Никто </a:t>
            </a:r>
            <a:r>
              <a:rPr lang="ru-RU" dirty="0"/>
              <a:t>и не предполагал, что в день 6 октября 1996 года может случиться страшная трагедия. В 11 часов 25 минут некто неизвестный, пробравшись в локомотив готовящегося к отправке поезда, привел состав в действие. Убедившись, что вагоны начали движение, злоумышленник спрыгнул и скрылся. </a:t>
            </a:r>
            <a:br>
              <a:rPr lang="ru-RU" dirty="0"/>
            </a:br>
            <a:r>
              <a:rPr lang="ru-RU" dirty="0" smtClean="0"/>
              <a:t>        В </a:t>
            </a:r>
            <a:r>
              <a:rPr lang="ru-RU" dirty="0"/>
              <a:t>это же время навстречу поезду шел пассажирский состав, который вел Евгений </a:t>
            </a:r>
            <a:r>
              <a:rPr lang="ru-RU" dirty="0" err="1"/>
              <a:t>Парчинский</a:t>
            </a:r>
            <a:r>
              <a:rPr lang="ru-RU" dirty="0"/>
              <a:t> и его помощник Ю. </a:t>
            </a:r>
            <a:r>
              <a:rPr lang="ru-RU" dirty="0" err="1"/>
              <a:t>Задворных</a:t>
            </a:r>
            <a:r>
              <a:rPr lang="ru-RU" dirty="0"/>
              <a:t>. Незапланированный поезд дежурная по станции заметила не сразу: только в 11-40 она увидела незнакомый локомотив, о чем тут же доложила </a:t>
            </a:r>
            <a:r>
              <a:rPr lang="ru-RU" dirty="0" err="1" smtClean="0"/>
              <a:t>Парчинскому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       Картина </a:t>
            </a:r>
            <a:r>
              <a:rPr lang="ru-RU" dirty="0"/>
              <a:t>складывалась следующая: навстречу друг другу устремились 2 поезда. Тот, что был неуправляемым, успел разогнаться уже до 120 км/час. Пассажирский, который вел </a:t>
            </a:r>
            <a:r>
              <a:rPr lang="ru-RU" dirty="0" err="1"/>
              <a:t>Парчинский</a:t>
            </a:r>
            <a:r>
              <a:rPr lang="ru-RU" dirty="0"/>
              <a:t>, шел медленнее, но предпринять кардинальные меры, то есть отогнать свой состав на безопасное расстояние, Евгений Николаевич уже не успевал. Примерно через полчаса, а то и меньше, должно было случиться столкновение. Расстояние между составами составляло около 50 </a:t>
            </a:r>
            <a:r>
              <a:rPr lang="ru-RU" dirty="0" smtClean="0"/>
              <a:t>км.</a:t>
            </a:r>
            <a:br>
              <a:rPr lang="ru-RU" dirty="0" smtClean="0"/>
            </a:br>
            <a:r>
              <a:rPr lang="ru-RU" dirty="0" smtClean="0"/>
              <a:t>         В </a:t>
            </a:r>
            <a:r>
              <a:rPr lang="ru-RU" dirty="0"/>
              <a:t>этой ситуации </a:t>
            </a:r>
            <a:r>
              <a:rPr lang="ru-RU" dirty="0" err="1"/>
              <a:t>Парчинский</a:t>
            </a:r>
            <a:r>
              <a:rPr lang="ru-RU" dirty="0"/>
              <a:t> принял единственное верное решение: он с помощью </a:t>
            </a:r>
            <a:r>
              <a:rPr lang="ru-RU" dirty="0" err="1"/>
              <a:t>Задворных</a:t>
            </a:r>
            <a:r>
              <a:rPr lang="ru-RU" dirty="0"/>
              <a:t> отцепил локомотив от пассажирских вагонов и дал задний ход. После этого он собирался разогнаться до возможного максимума, иными словами, принять удар на </a:t>
            </a:r>
            <a:r>
              <a:rPr lang="ru-RU" dirty="0" smtClean="0"/>
              <a:t>себя.</a:t>
            </a:r>
            <a:br>
              <a:rPr lang="ru-RU" dirty="0" smtClean="0"/>
            </a:br>
            <a:r>
              <a:rPr lang="ru-RU" dirty="0" smtClean="0"/>
              <a:t>         Решение </a:t>
            </a:r>
            <a:r>
              <a:rPr lang="ru-RU" dirty="0"/>
              <a:t>созрело мгновенно и тут же было воплощено в жизнь: времени на раздумья не оставалось. Поезда столкнулись. 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178146" y="6783309"/>
            <a:ext cx="4130150" cy="6005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4456391" y="6231670"/>
            <a:ext cx="3549928" cy="4297182"/>
          </a:xfrm>
        </p:spPr>
        <p:txBody>
          <a:bodyPr>
            <a:noAutofit/>
          </a:bodyPr>
          <a:lstStyle/>
          <a:p>
            <a:pPr algn="ctr"/>
            <a:r>
              <a:rPr lang="ru-RU" sz="2800" i="1" u="sng" dirty="0"/>
              <a:t>Награды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Почётный железнодорожник (1996</a:t>
            </a:r>
            <a:r>
              <a:rPr lang="ru-RU" sz="2400" dirty="0" smtClean="0"/>
              <a:t>)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Медаль «Золотая Звезда» Героя Российской Федерации (1997</a:t>
            </a:r>
            <a:r>
              <a:rPr lang="ru-RU" sz="2400" dirty="0" smtClean="0"/>
              <a:t>)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Почётный гражданин г. Алапаевска (2009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10101743" y="2359591"/>
            <a:ext cx="9390638" cy="44237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i="1" dirty="0" smtClean="0"/>
              <a:t>         </a:t>
            </a:r>
            <a:r>
              <a:rPr lang="ru-RU" sz="2600" i="1" dirty="0" smtClean="0"/>
              <a:t>Результат</a:t>
            </a:r>
            <a:r>
              <a:rPr lang="ru-RU" sz="2600" i="1" dirty="0"/>
              <a:t>: машинист и его помощник получили нетяжелые травмы, никто из 200 пассажиров поезда не пострадал. Кроме того, умелые героические действия машиниста предотвратили взрыв нефтепровода, расположенного неподалёку, который был бы неминуем после катастрофы. </a:t>
            </a:r>
            <a:br>
              <a:rPr lang="ru-RU" sz="2600" i="1" dirty="0"/>
            </a:br>
            <a:r>
              <a:rPr lang="ru-RU" sz="2600" i="1" dirty="0" smtClean="0"/>
              <a:t>         Е</a:t>
            </a:r>
            <a:r>
              <a:rPr lang="ru-RU" sz="2600" i="1" dirty="0"/>
              <a:t>. </a:t>
            </a:r>
            <a:r>
              <a:rPr lang="ru-RU" sz="2600" i="1" dirty="0" err="1"/>
              <a:t>Парчинский</a:t>
            </a:r>
            <a:r>
              <a:rPr lang="ru-RU" sz="2600" i="1" dirty="0"/>
              <a:t> и Ю. </a:t>
            </a:r>
            <a:r>
              <a:rPr lang="ru-RU" sz="2600" i="1" dirty="0" err="1" smtClean="0"/>
              <a:t>Задворных</a:t>
            </a:r>
            <a:r>
              <a:rPr lang="ru-RU" sz="2600" i="1" dirty="0" smtClean="0"/>
              <a:t> </a:t>
            </a:r>
            <a:r>
              <a:rPr lang="ru-RU" sz="2600" i="1" dirty="0"/>
              <a:t>лишь чудом остались живы. После столкновения Евгений Николаевич вылетел через открытые двери в дизельное отделение, а </a:t>
            </a:r>
            <a:r>
              <a:rPr lang="ru-RU" sz="2600" i="1" dirty="0" err="1"/>
              <a:t>Задворных</a:t>
            </a:r>
            <a:r>
              <a:rPr lang="ru-RU" sz="2600" i="1" dirty="0"/>
              <a:t> был отброшен в нишу кабины. При этом оба получили сильные ушибы. Но сделано было главное: 2-секционный локомотив не позволил «блуждающему» тепловозу прорваться дальше, к пассажирским вагонам. </a:t>
            </a:r>
            <a:r>
              <a:rPr lang="ru-RU" sz="2600" b="1" i="1" dirty="0"/>
              <a:t>Люди часто теряют самообладание в экстренной ситуации. Но Евгений Николаевич </a:t>
            </a:r>
            <a:r>
              <a:rPr lang="ru-RU" sz="2600" b="1" i="1" dirty="0" err="1"/>
              <a:t>Парчинский</a:t>
            </a:r>
            <a:r>
              <a:rPr lang="ru-RU" sz="2600" b="1" i="1" dirty="0"/>
              <a:t> не только взял себя в руки, но и поставил свою жизнь на кон.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01500" y="-30929"/>
            <a:ext cx="779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Дата рождения:	15 февраля 1946, </a:t>
            </a:r>
            <a:r>
              <a:rPr lang="ru-RU" sz="3200" b="1" dirty="0" err="1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г.Серов</a:t>
            </a:r>
            <a:r>
              <a:rPr lang="ru-RU" sz="32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2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Свердловская область</a:t>
            </a:r>
            <a:endParaRPr lang="ru-RU" sz="3200" b="1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20549" y="161764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Дата смерти: 30 августа 2012 (66 лет)</a:t>
            </a:r>
            <a:endParaRPr lang="ru-RU" sz="3200" b="1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144" y="177803"/>
            <a:ext cx="1379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О том роковом дне </a:t>
            </a:r>
            <a:br>
              <a:rPr lang="ru-RU" sz="2400" b="1" i="1" dirty="0" smtClean="0"/>
            </a:br>
            <a:r>
              <a:rPr lang="ru-RU" sz="2400" b="1" i="1" dirty="0" smtClean="0"/>
              <a:t>рассказывает Евгений </a:t>
            </a:r>
          </a:p>
          <a:p>
            <a:r>
              <a:rPr lang="ru-RU" sz="2400" b="1" i="1" dirty="0" smtClean="0"/>
              <a:t>Николаевич: «Утро было свежее, </a:t>
            </a:r>
            <a:br>
              <a:rPr lang="ru-RU" sz="2400" b="1" i="1" dirty="0" smtClean="0"/>
            </a:br>
            <a:r>
              <a:rPr lang="ru-RU" sz="2400" b="1" i="1" dirty="0" smtClean="0"/>
              <a:t>за окном - золотой осенний лес. Миновали мост через потемневшую </a:t>
            </a:r>
            <a:br>
              <a:rPr lang="ru-RU" sz="2400" b="1" i="1" dirty="0" smtClean="0"/>
            </a:br>
            <a:r>
              <a:rPr lang="ru-RU" sz="2400" b="1" i="1" dirty="0" smtClean="0"/>
              <a:t>уже Сосьву. Зашумела рация, донеслись обрывки взволнованной речи: «...На вас идёт </a:t>
            </a:r>
            <a:br>
              <a:rPr lang="ru-RU" sz="2400" b="1" i="1" dirty="0" smtClean="0"/>
            </a:br>
            <a:r>
              <a:rPr lang="ru-RU" sz="2400" b="1" i="1" dirty="0" smtClean="0"/>
              <a:t>маневровый, ...он неуправляемый, ...на запросы не отвечает».</a:t>
            </a:r>
            <a:endParaRPr lang="ru-RU" sz="2400" b="1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6396" y="8044969"/>
            <a:ext cx="922952" cy="174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4560" y="6231670"/>
            <a:ext cx="1096293" cy="172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3034" y="10575069"/>
            <a:ext cx="1236642" cy="139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381787" y="13405225"/>
            <a:ext cx="1370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«А» КЛАСС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8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205337" y="344127"/>
            <a:ext cx="10096500" cy="1382077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3450" y="8816091"/>
            <a:ext cx="8722598" cy="2783376"/>
          </a:xfrm>
        </p:spPr>
        <p:txBody>
          <a:bodyPr/>
          <a:lstStyle/>
          <a:p>
            <a:r>
              <a:rPr lang="ru-RU" dirty="0" smtClean="0"/>
              <a:t>Юлия Король</a:t>
            </a:r>
            <a:endParaRPr lang="ru-RU" dirty="0"/>
          </a:p>
        </p:txBody>
      </p:sp>
      <p:pic>
        <p:nvPicPr>
          <p:cNvPr id="1026" name="Picture 2" descr="Дети — геро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1" y="1414753"/>
            <a:ext cx="8325521" cy="666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442311" y="1200150"/>
            <a:ext cx="9622552" cy="125278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600" dirty="0" smtClean="0"/>
              <a:t>Участница </a:t>
            </a:r>
            <a:r>
              <a:rPr lang="ru-RU" sz="3600" dirty="0"/>
              <a:t>трагедии, спасшая нескольких детей </a:t>
            </a:r>
            <a:r>
              <a:rPr lang="ru-RU" sz="3600" dirty="0" smtClean="0"/>
              <a:t>на </a:t>
            </a:r>
            <a:r>
              <a:rPr lang="ru-RU" sz="3600" dirty="0" err="1" smtClean="0"/>
              <a:t>Сямозере</a:t>
            </a:r>
            <a:r>
              <a:rPr lang="ru-RU" sz="3600" dirty="0" smtClean="0"/>
              <a:t> в Карелии 18 </a:t>
            </a:r>
            <a:r>
              <a:rPr lang="ru-RU" sz="3600" dirty="0"/>
              <a:t>июня 2016 года. Указом президента Российской Федерации </a:t>
            </a:r>
            <a:r>
              <a:rPr lang="ru-RU" sz="3600" dirty="0" smtClean="0"/>
              <a:t>награждена медалью «За спасение погибавших».</a:t>
            </a:r>
          </a:p>
          <a:p>
            <a:pPr marL="0" indent="0" algn="just">
              <a:buNone/>
            </a:pPr>
            <a:r>
              <a:rPr lang="ru-RU" sz="3600" dirty="0"/>
              <a:t>Трагедия произошла 18 июня 2016 года в </a:t>
            </a:r>
            <a:r>
              <a:rPr lang="ru-RU" sz="3600" dirty="0" smtClean="0"/>
              <a:t>Карелии на </a:t>
            </a:r>
            <a:r>
              <a:rPr lang="ru-RU" sz="3600" dirty="0" err="1" smtClean="0"/>
              <a:t>Сямозере</a:t>
            </a:r>
            <a:r>
              <a:rPr lang="ru-RU" sz="3600" dirty="0" smtClean="0"/>
              <a:t>. </a:t>
            </a:r>
            <a:r>
              <a:rPr lang="ru-RU" sz="3600" dirty="0"/>
              <a:t>Лодка со школьниками, которые осуществляли сплав, перевернулась во время шторма. Погибли 14 несовершеннолетних детей. </a:t>
            </a:r>
            <a:r>
              <a:rPr lang="ru-RU" sz="3600" dirty="0" smtClean="0"/>
              <a:t>Администрация детского лагеря фактически бездействовала.</a:t>
            </a:r>
          </a:p>
          <a:p>
            <a:pPr marL="0" indent="0" algn="just">
              <a:buNone/>
            </a:pPr>
            <a:r>
              <a:rPr lang="ru-RU" sz="3600" dirty="0" smtClean="0"/>
              <a:t>Функцию спасателя взяла на себя Юлия Король, 13-летняя девочка, которая вытаскивала из воды детей, многие из которых к тому времени уже были мертвы. Однако нескольких человек мужественная девочка всё же смогла спасти: всего на её счету 5 сохранённых жизней. </a:t>
            </a:r>
          </a:p>
          <a:p>
            <a:pPr marL="0" indent="0" algn="just">
              <a:buNone/>
            </a:pPr>
            <a:r>
              <a:rPr lang="ru-RU" sz="3600" dirty="0" smtClean="0"/>
              <a:t>Она </a:t>
            </a:r>
            <a:r>
              <a:rPr lang="ru-RU" sz="3600" dirty="0"/>
              <a:t>смогла оставить спасённых, дрожащих от холода, на берегу детей и в одиночку бежала за помощью в ближайшую деревню. Она убедила сотрудников МЧС поверить её повествованию о случившемся и начать проводить поисковые </a:t>
            </a:r>
            <a:r>
              <a:rPr lang="ru-RU" sz="3600" dirty="0" smtClean="0"/>
              <a:t>работы. </a:t>
            </a:r>
            <a:endParaRPr lang="ru-RU" sz="3600" dirty="0"/>
          </a:p>
          <a:p>
            <a:pPr marL="0" indent="0" algn="just">
              <a:buNone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3450" y="12595097"/>
            <a:ext cx="1093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3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631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509" y="-1"/>
            <a:ext cx="19499791" cy="144002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530" y="640012"/>
            <a:ext cx="16320241" cy="25600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Андрей Николаевич Рожков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59629" y="2720040"/>
            <a:ext cx="10560156" cy="1104016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жизни: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1961-1998</a:t>
            </a:r>
          </a:p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Подвиг: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апреля 1998 года при испытаниях спасательного водолазного оборудования Андрей Николаевич Рожков погиб во время погружения в воды Северного Ледовитого океана в районе Северного полюса. </a:t>
            </a:r>
          </a:p>
          <a:p>
            <a:pPr algn="l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присвоено звание Героя Российской Федерации (посмертно), 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награждён орденом «За личное мужество», медалями «За заслуги перед Отечеством» 2-й степени, «За отвагу» , ведомственными медалями «Спортивная слава» 2-й степени, «Участнику чрезвычайных гуманитарных операций»</a:t>
            </a:r>
          </a:p>
          <a:p>
            <a:pPr algn="l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                                                 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9Б класс</a:t>
            </a:r>
          </a:p>
        </p:txBody>
      </p:sp>
      <p:pic>
        <p:nvPicPr>
          <p:cNvPr id="1030" name="Picture 6" descr="http://i.mycdn.me/i?r=AzEPZsRbOZEKgBhR0XGMT1RkeWzYPYNKgA19dHJW0vH-7aaKTM5SRkZCeTgDn6uOyic"/>
          <p:cNvPicPr>
            <a:picLocks noChangeAspect="1" noChangeArrowheads="1"/>
          </p:cNvPicPr>
          <p:nvPr/>
        </p:nvPicPr>
        <p:blipFill>
          <a:blip r:embed="rId3"/>
          <a:srcRect l="56250" t="2778" r="7032" b="11111"/>
          <a:stretch>
            <a:fillRect/>
          </a:stretch>
        </p:blipFill>
        <p:spPr bwMode="auto">
          <a:xfrm>
            <a:off x="619513" y="3040045"/>
            <a:ext cx="7520111" cy="9920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46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10046" y="698501"/>
            <a:ext cx="14616204" cy="134556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600" b="1" dirty="0"/>
              <a:t>                       </a:t>
            </a:r>
            <a:r>
              <a:rPr lang="ru-RU" sz="3600" b="1" dirty="0" err="1"/>
              <a:t>Слока</a:t>
            </a:r>
            <a:r>
              <a:rPr lang="ru-RU" sz="3600" b="1" dirty="0"/>
              <a:t> Виктор Карлович (20.02.1932г-13.12.2018г</a:t>
            </a:r>
            <a:r>
              <a:rPr lang="ru-RU" sz="3600" b="1" dirty="0" smtClean="0"/>
              <a:t>)</a:t>
            </a:r>
            <a:r>
              <a:rPr lang="ru-RU" sz="3600" dirty="0" smtClean="0"/>
              <a:t>-</a:t>
            </a:r>
            <a:r>
              <a:rPr lang="ru-RU" sz="3200" dirty="0" smtClean="0"/>
              <a:t>генеральный </a:t>
            </a:r>
            <a:r>
              <a:rPr lang="ru-RU" sz="3200" dirty="0"/>
              <a:t>директор АО «Радиотехнический институт   имени </a:t>
            </a:r>
            <a:r>
              <a:rPr lang="ru-RU" sz="3200" dirty="0" smtClean="0"/>
              <a:t>академика  </a:t>
            </a:r>
            <a:r>
              <a:rPr lang="ru-RU" sz="3200" dirty="0"/>
              <a:t>А. Л. </a:t>
            </a:r>
            <a:r>
              <a:rPr lang="ru-RU" sz="3200" dirty="0" err="1"/>
              <a:t>Минца</a:t>
            </a:r>
            <a:r>
              <a:rPr lang="ru-RU" sz="3200" dirty="0"/>
              <a:t>», город Москва.</a:t>
            </a:r>
          </a:p>
          <a:p>
            <a:pPr marL="0" indent="0">
              <a:buNone/>
            </a:pPr>
            <a:r>
              <a:rPr lang="ru-RU" sz="3200" b="1" dirty="0"/>
              <a:t> 1952 г</a:t>
            </a:r>
            <a:r>
              <a:rPr lang="ru-RU" sz="3200" dirty="0"/>
              <a:t>- Московский авиационный </a:t>
            </a:r>
            <a:r>
              <a:rPr lang="ru-RU" sz="3200" dirty="0" err="1"/>
              <a:t>приборо-строительный</a:t>
            </a:r>
            <a:r>
              <a:rPr lang="ru-RU" sz="3200" dirty="0"/>
              <a:t> техникум. Дипломная работа оказалась настолько глубокой и творческой, что после доработки была опубликована в научном журнале.</a:t>
            </a:r>
            <a:br>
              <a:rPr lang="ru-RU" sz="3200" dirty="0"/>
            </a:br>
            <a:r>
              <a:rPr lang="ru-RU" sz="3200" b="1" dirty="0"/>
              <a:t> 1952 г -</a:t>
            </a:r>
            <a:r>
              <a:rPr lang="ru-RU" sz="3200" dirty="0"/>
              <a:t>распределен на оборонный завод №339 (ныне «</a:t>
            </a:r>
            <a:r>
              <a:rPr lang="ru-RU" sz="3200" dirty="0" err="1"/>
              <a:t>Фазотрон-НИИР</a:t>
            </a:r>
            <a:r>
              <a:rPr lang="ru-RU" sz="3200" dirty="0"/>
              <a:t>»), где </a:t>
            </a:r>
            <a:r>
              <a:rPr lang="ru-RU" sz="3200" dirty="0" err="1"/>
              <a:t>трудил-ся</a:t>
            </a:r>
            <a:r>
              <a:rPr lang="ru-RU" sz="3200" dirty="0"/>
              <a:t> техником, инженером, старшим инженером, ведущим конструктором, начальником </a:t>
            </a:r>
            <a:r>
              <a:rPr lang="ru-RU" sz="3200" dirty="0" err="1"/>
              <a:t>лабора-тории</a:t>
            </a:r>
            <a:r>
              <a:rPr lang="ru-RU" sz="3200" dirty="0"/>
              <a:t>. </a:t>
            </a:r>
            <a:endParaRPr lang="ru-RU" sz="3200" b="1" dirty="0"/>
          </a:p>
          <a:p>
            <a:pPr marL="0" indent="0">
              <a:buNone/>
            </a:pPr>
            <a:r>
              <a:rPr lang="ru-RU" sz="3200" b="1" dirty="0"/>
              <a:t> 1958 г -</a:t>
            </a:r>
            <a:r>
              <a:rPr lang="ru-RU" sz="3200" dirty="0"/>
              <a:t>окончил вечернее отделение Московского авиационного института имени Серго Орджоникидзе, а в </a:t>
            </a:r>
            <a:r>
              <a:rPr lang="ru-RU" sz="3200" b="1" dirty="0"/>
              <a:t>1963 г </a:t>
            </a:r>
            <a:r>
              <a:rPr lang="ru-RU" sz="3200" dirty="0"/>
              <a:t>- заочную аспирантуре при этом институте. </a:t>
            </a:r>
          </a:p>
          <a:p>
            <a:pPr marL="0" indent="0">
              <a:buNone/>
            </a:pPr>
            <a:r>
              <a:rPr lang="ru-RU" sz="3200" b="1" dirty="0"/>
              <a:t>С 1964 г </a:t>
            </a:r>
            <a:r>
              <a:rPr lang="ru-RU" sz="3200" dirty="0"/>
              <a:t>непрерывно работает в Московском радиотехническом институте имени академика А.Л. </a:t>
            </a:r>
            <a:r>
              <a:rPr lang="ru-RU" sz="3200" dirty="0" err="1"/>
              <a:t>Минца</a:t>
            </a:r>
            <a:r>
              <a:rPr lang="ru-RU" sz="3200" dirty="0"/>
              <a:t> - головного предприятия по проектированию и созданию радиолокационных систем (РЛС) оборонного назначения. </a:t>
            </a:r>
            <a:r>
              <a:rPr lang="ru-RU" sz="3200" b="1" dirty="0"/>
              <a:t>В 1972 г </a:t>
            </a:r>
            <a:r>
              <a:rPr lang="ru-RU" sz="3200" dirty="0"/>
              <a:t>В.К. </a:t>
            </a:r>
            <a:r>
              <a:rPr lang="ru-RU" sz="3200" dirty="0" err="1"/>
              <a:t>Слока</a:t>
            </a:r>
            <a:r>
              <a:rPr lang="ru-RU" sz="3200" dirty="0"/>
              <a:t> назначен Главным конструктором </a:t>
            </a:r>
            <a:r>
              <a:rPr lang="ru-RU" sz="3200" b="1" dirty="0" err="1"/>
              <a:t>многофункци-ональной</a:t>
            </a:r>
            <a:r>
              <a:rPr lang="ru-RU" sz="3200" b="1" dirty="0"/>
              <a:t> РЛС системы противоракетной обороны страны «Дон-2Н». </a:t>
            </a:r>
            <a:r>
              <a:rPr lang="ru-RU" sz="3200" dirty="0"/>
              <a:t>Эта РЛС не имела даже близких аналогов в стране и опережала по абсолютному большинству параметров самые передовые системы США, в прочих странах не имелось даже ничего подобного. РЛС «Дон-2Н» начали возводить в 1978 году, а полностью изготовлена и поставлена на боевое дежурство она была в 1989 году.  </a:t>
            </a:r>
          </a:p>
          <a:p>
            <a:pPr marL="0" indent="0">
              <a:buNone/>
            </a:pPr>
            <a:r>
              <a:rPr lang="ru-RU" sz="3200" dirty="0"/>
              <a:t>Об эффективности работы РЛС «Дон-«Н» говорит такой </a:t>
            </a:r>
            <a:r>
              <a:rPr lang="ru-RU" sz="3200" b="1" dirty="0"/>
              <a:t>эксперимент, проведенный в 1994 году: </a:t>
            </a:r>
            <a:r>
              <a:rPr lang="ru-RU" sz="3200" dirty="0"/>
              <a:t>с борта одного из американских «</a:t>
            </a:r>
            <a:r>
              <a:rPr lang="ru-RU" sz="3200" dirty="0" err="1"/>
              <a:t>шаттлов</a:t>
            </a:r>
            <a:r>
              <a:rPr lang="ru-RU" sz="3200" dirty="0"/>
              <a:t>» были запущены в открытый космос три шарика диаметром по 5, 10 и 15 сантиметров. «Дон» засек все три шарика и выдал в рекордное время расчет их </a:t>
            </a:r>
            <a:r>
              <a:rPr lang="ru-RU" sz="3200" dirty="0" err="1"/>
              <a:t>траекто-рии</a:t>
            </a:r>
            <a:r>
              <a:rPr lang="ru-RU" sz="3200" dirty="0"/>
              <a:t>, американские РЛС обнаружили только два шарика покрупнее, РЛС других участвующих в эксперименте стран не засекли ничего.</a:t>
            </a:r>
            <a:br>
              <a:rPr lang="ru-RU" sz="3200" dirty="0"/>
            </a:br>
            <a:r>
              <a:rPr lang="ru-RU" sz="3200" b="1" dirty="0"/>
              <a:t>Указом Президента Российской Федерации </a:t>
            </a:r>
            <a:r>
              <a:rPr lang="ru-RU" sz="3200" dirty="0"/>
              <a:t>(«закрытым») от </a:t>
            </a:r>
            <a:r>
              <a:rPr lang="ru-RU" sz="3200" b="1" dirty="0"/>
              <a:t>28 декабря 1996 г </a:t>
            </a:r>
            <a:r>
              <a:rPr lang="ru-RU" sz="3200" dirty="0"/>
              <a:t>за мужество и героизм, проявленные при создании и испытании радиолокационного комплекса, </a:t>
            </a:r>
            <a:r>
              <a:rPr lang="ru-RU" sz="3200" b="1" dirty="0" err="1"/>
              <a:t>Слоке</a:t>
            </a:r>
            <a:r>
              <a:rPr lang="ru-RU" sz="3200" b="1" dirty="0"/>
              <a:t> Виктору Карловичу</a:t>
            </a:r>
            <a:r>
              <a:rPr lang="ru-RU" sz="3200" dirty="0"/>
              <a:t> присвоено звание </a:t>
            </a:r>
            <a:r>
              <a:rPr lang="ru-RU" sz="3200" b="1" dirty="0"/>
              <a:t>Героя Российской Федерации </a:t>
            </a:r>
            <a:r>
              <a:rPr lang="ru-RU" sz="3200" dirty="0"/>
              <a:t>с вручением знака особого отличия - </a:t>
            </a:r>
            <a:r>
              <a:rPr lang="ru-RU" sz="3200" b="1" dirty="0"/>
              <a:t>медали «Золотая Звезда». </a:t>
            </a:r>
            <a:r>
              <a:rPr lang="ru-RU" sz="3200" dirty="0"/>
              <a:t>Жил в Москве. Умер 13 декабря 2018 года. </a:t>
            </a:r>
          </a:p>
          <a:p>
            <a:pPr marL="0" indent="0">
              <a:buNone/>
            </a:pPr>
            <a:r>
              <a:rPr lang="ru-RU" sz="3200" b="1" dirty="0"/>
              <a:t>Звания: </a:t>
            </a:r>
            <a:r>
              <a:rPr lang="ru-RU" sz="3200" dirty="0"/>
              <a:t>Действительный член Академии технологических наук Российской Федерации (1990), Академии инженерных наук Российской Федерации (1991), Международной академии информатизации (1992), Международной академии связи (1996). Доктор технических наук (1984, кандидат технических наук с 1964 г.). Профессор (1987). </a:t>
            </a:r>
            <a:r>
              <a:rPr lang="ru-RU" sz="3200" b="1" dirty="0"/>
              <a:t>Награды: </a:t>
            </a:r>
            <a:r>
              <a:rPr lang="ru-RU" sz="3200" dirty="0"/>
              <a:t>орден Трудового Красного Знамени (11.02.1985), медали. </a:t>
            </a:r>
            <a:r>
              <a:rPr lang="ru-RU" sz="3200" b="1" dirty="0"/>
              <a:t>Государственная премия </a:t>
            </a:r>
            <a:r>
              <a:rPr lang="ru-RU" sz="3200" dirty="0"/>
              <a:t>СССР (1979). Почётный радист (1976</a:t>
            </a:r>
            <a:r>
              <a:rPr lang="ru-RU" sz="3200" dirty="0" smtClean="0"/>
              <a:t>).</a:t>
            </a:r>
          </a:p>
          <a:p>
            <a:pPr marL="0" indent="0">
              <a:buNone/>
            </a:pPr>
            <a:endParaRPr lang="ru-RU" sz="252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9В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Sloka_Viktor_Karlov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842" y="2210502"/>
            <a:ext cx="3780003" cy="4687204"/>
          </a:xfrm>
          <a:prstGeom prst="rect">
            <a:avLst/>
          </a:prstGeom>
          <a:noFill/>
        </p:spPr>
      </p:pic>
      <p:pic>
        <p:nvPicPr>
          <p:cNvPr id="1027" name="Picture 3" descr="C:\Users\User\Desktop\MRLS-Don-2N-768x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842" y="8258507"/>
            <a:ext cx="3931203" cy="5047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33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9" y="0"/>
            <a:ext cx="19799300" cy="14400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19150" y="10608144"/>
            <a:ext cx="11658600" cy="4327055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>ДАЙНЕКО</a:t>
            </a:r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> </a:t>
            </a:r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>КИРИЛЛ И СКРИПНИК СЕРГЕЙ – </a:t>
            </a:r>
            <a:r>
              <a:rPr lang="ru-RU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/>
            </a:r>
            <a:br>
              <a:rPr lang="ru-RU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</a:br>
            <a:r>
              <a:rPr lang="ru-RU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>ГЕРОИ </a:t>
            </a:r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Vrinda" panose="020B0502040204020203" pitchFamily="34" charset="0"/>
              </a:rPr>
              <a:t>ОТЕЧЕСТВА</a:t>
            </a:r>
            <a:r>
              <a:rPr lang="ru-RU" b="1" dirty="0" smtClean="0">
                <a:solidFill>
                  <a:srgbClr val="6A0202"/>
                </a:solidFill>
              </a:rPr>
              <a:t/>
            </a:r>
            <a:br>
              <a:rPr lang="ru-RU" b="1" dirty="0" smtClean="0">
                <a:solidFill>
                  <a:srgbClr val="6A0202"/>
                </a:solidFill>
              </a:rPr>
            </a:br>
            <a:endParaRPr lang="ru-RU" dirty="0">
              <a:solidFill>
                <a:srgbClr val="6A020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39450" y="376139"/>
            <a:ext cx="8610599" cy="14024073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ea typeface="Open sans" panose="020B0606030504020204" pitchFamily="34" charset="0"/>
                <a:cs typeface="Vrinda" panose="020B0502040204020203" pitchFamily="34" charset="0"/>
              </a:rPr>
              <a:t>15 февраля 2013 года в Еманжелинкой школе раздался взрыв, спровоцированный падением челябинского метеорита.</a:t>
            </a:r>
          </a:p>
          <a:p>
            <a:pPr algn="just">
              <a:spcBef>
                <a:spcPts val="0"/>
              </a:spcBef>
            </a:pPr>
            <a:endParaRPr lang="ru-RU" sz="13600" dirty="0">
              <a:solidFill>
                <a:schemeClr val="bg1"/>
              </a:solidFill>
              <a:ea typeface="Open sans" panose="020B0606030504020204" pitchFamily="34" charset="0"/>
              <a:cs typeface="Vrinda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ea typeface="Open sans" panose="020B0606030504020204" pitchFamily="34" charset="0"/>
                <a:cs typeface="Vrinda" panose="020B0502040204020203" pitchFamily="34" charset="0"/>
              </a:rPr>
              <a:t>Все школьники направились к выходу, а 13-летние Кирилл и Сергей, услышав крики из столовой, помчались на помощь. Пострадавшей оказалась их преподаватель Наталья Ивановна. Она не могла выбраться из помещения и выбить тяжелые двери. Ребята разбили окно и помогли раненной осколками женщине выйти на воздух.</a:t>
            </a:r>
          </a:p>
          <a:p>
            <a:pPr algn="just">
              <a:spcBef>
                <a:spcPts val="0"/>
              </a:spcBef>
            </a:pPr>
            <a:endParaRPr lang="ru-RU" sz="13600" dirty="0">
              <a:solidFill>
                <a:schemeClr val="bg1"/>
              </a:solidFill>
              <a:ea typeface="Open sans" panose="020B0606030504020204" pitchFamily="34" charset="0"/>
              <a:cs typeface="Vrinda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ea typeface="Open sans" panose="020B0606030504020204" pitchFamily="34" charset="0"/>
                <a:cs typeface="Vrinda" panose="020B0502040204020203" pitchFamily="34" charset="0"/>
              </a:rPr>
              <a:t>После этого они вернулись в школу, проверить, нуждается ли в помощи кто-то еще. В столовой они обнаружили кухонную работницу, лежащую без сознания под обломками. Разобрав завалы, мальчики позвали на помощь. Оказалось, у женщины сломан позвоночник.</a:t>
            </a:r>
          </a:p>
          <a:p>
            <a:pPr algn="just">
              <a:spcBef>
                <a:spcPts val="0"/>
              </a:spcBef>
            </a:pPr>
            <a:endParaRPr lang="ru-RU" sz="13600" dirty="0">
              <a:solidFill>
                <a:schemeClr val="bg1"/>
              </a:solidFill>
              <a:ea typeface="Open sans" panose="020B0606030504020204" pitchFamily="34" charset="0"/>
              <a:cs typeface="Vrinda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ea typeface="Open sans" panose="020B0606030504020204" pitchFamily="34" charset="0"/>
                <a:cs typeface="Vrinda" panose="020B0502040204020203" pitchFamily="34" charset="0"/>
              </a:rPr>
              <a:t>Помогли ребята и шестикласснику Илье, который лежал посреди школьного коридора с разбитой головой. Выбраться из здания самостоятельно он бы не смог.</a:t>
            </a:r>
          </a:p>
          <a:p>
            <a:pPr algn="just">
              <a:spcBef>
                <a:spcPts val="0"/>
              </a:spcBef>
            </a:pPr>
            <a:endParaRPr lang="ru-RU" sz="13600" dirty="0">
              <a:solidFill>
                <a:schemeClr val="bg1"/>
              </a:solidFill>
              <a:ea typeface="Open sans" panose="020B0606030504020204" pitchFamily="34" charset="0"/>
              <a:cs typeface="Vrinda" panose="020B0502040204020203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ea typeface="Open sans" panose="020B0606030504020204" pitchFamily="34" charset="0"/>
                <a:cs typeface="Vrinda" panose="020B0502040204020203" pitchFamily="34" charset="0"/>
              </a:rPr>
              <a:t>Мальчики получили от губернатора Челябинской области дипломы за мужество и заботу о тех, кому понадобилась помощь в условиях чрезвычайной ситуации из-за падения метеорита.</a:t>
            </a:r>
          </a:p>
          <a:p>
            <a:pPr algn="r">
              <a:spcBef>
                <a:spcPts val="0"/>
              </a:spcBef>
            </a:pPr>
            <a:r>
              <a:rPr lang="ru-RU" sz="136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Vrinda" panose="020B0502040204020203" pitchFamily="34" charset="0"/>
              </a:rPr>
              <a:t>                                                                                                            </a:t>
            </a:r>
            <a:r>
              <a:rPr lang="ru-RU" sz="19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Vrinda" panose="020B0502040204020203" pitchFamily="34" charset="0"/>
              </a:rPr>
              <a:t>9г класс</a:t>
            </a:r>
          </a:p>
          <a:p>
            <a:endParaRPr lang="ru-RU" dirty="0">
              <a:solidFill>
                <a:srgbClr val="C00000"/>
              </a:solidFill>
              <a:cs typeface="Vrinda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1" y="376140"/>
            <a:ext cx="10558099" cy="9518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1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260</TotalTime>
  <Words>922</Words>
  <Application>Microsoft Office PowerPoint</Application>
  <PresentationFormat>Произвольный</PresentationFormat>
  <Paragraphs>90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Bahnschrift Light</vt:lpstr>
      <vt:lpstr>Bahnschrift SemiBold Condensed</vt:lpstr>
      <vt:lpstr>Bahnschrift SemiBold SemiConden</vt:lpstr>
      <vt:lpstr>Calibri</vt:lpstr>
      <vt:lpstr>Calibri Light</vt:lpstr>
      <vt:lpstr>Ebrima</vt:lpstr>
      <vt:lpstr>Open sans</vt:lpstr>
      <vt:lpstr>Times New Roman</vt:lpstr>
      <vt:lpstr>Vrinda</vt:lpstr>
      <vt:lpstr>Тема Office</vt:lpstr>
      <vt:lpstr>Изображение Paintbrush</vt:lpstr>
      <vt:lpstr>Презентация PowerPoint</vt:lpstr>
      <vt:lpstr>Презентация PowerPoint</vt:lpstr>
      <vt:lpstr>Презентация PowerPoint</vt:lpstr>
      <vt:lpstr>Сергей Константинович Крикалев</vt:lpstr>
      <vt:lpstr>Парчинский Евгений Николаевич</vt:lpstr>
      <vt:lpstr>Юлия Король</vt:lpstr>
      <vt:lpstr>Андрей Николаевич Рожков</vt:lpstr>
      <vt:lpstr>Презентация PowerPoint</vt:lpstr>
      <vt:lpstr>ДАЙНЕКО КИРИЛЛ И СКРИПНИК СЕРГЕЙ –  ГЕРОИ ОТЕЧЕСТВА </vt:lpstr>
      <vt:lpstr>Алдар Баторович Цыденжапов</vt:lpstr>
      <vt:lpstr>Марина Владимировна  Плотникова</vt:lpstr>
      <vt:lpstr>Артемьев Олег Германович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Евгений Николаевич Парчинский</dc:title>
  <dc:creator>Виталий</dc:creator>
  <cp:lastModifiedBy>Пользователь</cp:lastModifiedBy>
  <cp:revision>27</cp:revision>
  <dcterms:created xsi:type="dcterms:W3CDTF">2020-12-13T15:07:43Z</dcterms:created>
  <dcterms:modified xsi:type="dcterms:W3CDTF">2020-12-15T09:24:36Z</dcterms:modified>
</cp:coreProperties>
</file>