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66" r:id="rId19"/>
    <p:sldId id="267" r:id="rId20"/>
    <p:sldId id="268" r:id="rId21"/>
    <p:sldId id="269" r:id="rId22"/>
    <p:sldId id="270" r:id="rId23"/>
    <p:sldId id="271" r:id="rId24"/>
    <p:sldId id="280" r:id="rId25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5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0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949940"/>
          </a:xfrm>
        </p:spPr>
        <p:txBody>
          <a:bodyPr/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4250726"/>
            <a:ext cx="8689976" cy="659025"/>
          </a:xfrm>
        </p:spPr>
        <p:txBody>
          <a:bodyPr/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ДОМАШНИХ УСЛОВИЯХ</a:t>
            </a:r>
          </a:p>
          <a:p>
            <a:pPr algn="r"/>
            <a:endParaRPr lang="ru-RU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99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453081"/>
            <a:ext cx="10364451" cy="675753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мышц щёк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9458344"/>
              </p:ext>
            </p:extLst>
          </p:nvPr>
        </p:nvGraphicFramePr>
        <p:xfrm>
          <a:off x="914400" y="1128834"/>
          <a:ext cx="10363200" cy="53263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0312">
                <a:tc>
                  <a:txBody>
                    <a:bodyPr/>
                    <a:lstStyle/>
                    <a:p>
                      <a:r>
                        <a:rPr lang="ru-RU" sz="2400" i="1" u="sng" dirty="0" smtClean="0"/>
                        <a:t>Шарик </a:t>
                      </a:r>
                    </a:p>
                    <a:p>
                      <a:pPr algn="ctr"/>
                      <a:r>
                        <a:rPr lang="ru-RU" sz="2400" i="0" u="none" dirty="0" smtClean="0"/>
                        <a:t>Я надул воздушный шарик. </a:t>
                      </a:r>
                    </a:p>
                    <a:p>
                      <a:pPr algn="ctr"/>
                      <a:r>
                        <a:rPr lang="ru-RU" sz="2400" i="0" u="none" dirty="0" smtClean="0"/>
                        <a:t>Укусил</a:t>
                      </a:r>
                      <a:r>
                        <a:rPr lang="ru-RU" sz="2400" i="0" u="none" baseline="0" dirty="0" smtClean="0"/>
                        <a:t> его комарик.</a:t>
                      </a:r>
                    </a:p>
                    <a:p>
                      <a:pPr algn="ctr"/>
                      <a:r>
                        <a:rPr lang="ru-RU" sz="2400" i="0" u="none" baseline="0" dirty="0" smtClean="0"/>
                        <a:t>Лопнул шарик! Не беда, </a:t>
                      </a:r>
                    </a:p>
                    <a:p>
                      <a:pPr algn="ctr"/>
                      <a:r>
                        <a:rPr lang="ru-RU" sz="2400" i="0" u="none" baseline="0" dirty="0" smtClean="0"/>
                        <a:t>Новый шар надую я.</a:t>
                      </a:r>
                      <a:endParaRPr lang="ru-RU" sz="2400" i="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61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933" y="3314025"/>
            <a:ext cx="2094994" cy="29961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190" y="3314026"/>
            <a:ext cx="3642810" cy="299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17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5720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мышц щёк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4217322"/>
              </p:ext>
            </p:extLst>
          </p:nvPr>
        </p:nvGraphicFramePr>
        <p:xfrm>
          <a:off x="914400" y="1301750"/>
          <a:ext cx="10363200" cy="50825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i="1" u="sng" dirty="0" smtClean="0"/>
                        <a:t>Толстячки и худышки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dirty="0" smtClean="0"/>
                        <a:t>Не устала ты пока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dirty="0" smtClean="0"/>
                        <a:t>Покажи, моя рука: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dirty="0" smtClean="0"/>
                        <a:t>Это – правая щека,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dirty="0" smtClean="0"/>
                        <a:t>Это – левая щека.</a:t>
                      </a:r>
                    </a:p>
                    <a:p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801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87" y="3493204"/>
            <a:ext cx="3945272" cy="2688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192" y="3493204"/>
            <a:ext cx="3792150" cy="268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5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337752"/>
            <a:ext cx="10364451" cy="71669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губ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06290813"/>
              </p:ext>
            </p:extLst>
          </p:nvPr>
        </p:nvGraphicFramePr>
        <p:xfrm>
          <a:off x="914400" y="1054445"/>
          <a:ext cx="10363200" cy="55440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60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i="1" u="sng" dirty="0" smtClean="0"/>
                        <a:t>Дудочка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dirty="0" smtClean="0"/>
                        <a:t>Вытянули губки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2400" dirty="0" smtClean="0"/>
                        <a:t>И дудим на дудке</a:t>
                      </a:r>
                      <a:endParaRPr lang="ru-RU" sz="2400" dirty="0"/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Заиграла дудочка – 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ду-ду-ду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               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Дудочка-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погудочка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ду-ду-ду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                                      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Весело играет – 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ду-ду-ду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                                                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Деток созывает – 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ду-ду-ду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37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639" y="3937103"/>
            <a:ext cx="2162845" cy="2512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882" y="3937103"/>
            <a:ext cx="3719232" cy="251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77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453081"/>
            <a:ext cx="10364451" cy="67550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губ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8337036"/>
              </p:ext>
            </p:extLst>
          </p:nvPr>
        </p:nvGraphicFramePr>
        <p:xfrm>
          <a:off x="914400" y="1070920"/>
          <a:ext cx="10363200" cy="5486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25029">
                <a:tc>
                  <a:txBody>
                    <a:bodyPr/>
                    <a:lstStyle/>
                    <a:p>
                      <a:r>
                        <a:rPr lang="ru-RU" sz="2400" i="1" u="sng" dirty="0" smtClean="0"/>
                        <a:t>Лягушки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Вот понравится лягушкам: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Тянем губы прямо к ушкам!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Потяну – и перестану,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нисколько не устану.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Губы не напряжены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рас-слаб-</a:t>
                      </a:r>
                      <a:r>
                        <a:rPr lang="ru-RU" sz="24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</a:t>
                      </a:r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24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ны</a:t>
                      </a:r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ru-RU" i="1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1901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578" y="3994043"/>
            <a:ext cx="2402929" cy="24001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2" y="3994043"/>
            <a:ext cx="2799288" cy="240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1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436606"/>
            <a:ext cx="10364451" cy="680876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языка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91573418"/>
              </p:ext>
            </p:extLst>
          </p:nvPr>
        </p:nvGraphicFramePr>
        <p:xfrm>
          <a:off x="914400" y="1260390"/>
          <a:ext cx="10363200" cy="51546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79372">
                <a:tc>
                  <a:txBody>
                    <a:bodyPr/>
                    <a:lstStyle/>
                    <a:p>
                      <a:r>
                        <a:rPr lang="ru-RU" sz="2400" i="1" u="sng" dirty="0" smtClean="0"/>
                        <a:t>Бегемот 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Бегемот разинул рот –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Булки просит бегемот</a:t>
                      </a:r>
                    </a:p>
                    <a:p>
                      <a:pPr algn="ctr"/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Ам-ам-ам</a:t>
                      </a:r>
                      <a:endParaRPr lang="ru-RU" sz="2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28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951" y="3028357"/>
            <a:ext cx="2581156" cy="32437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858" y="3028357"/>
            <a:ext cx="2336052" cy="324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10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428368"/>
            <a:ext cx="10364451" cy="733167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языка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52799979"/>
              </p:ext>
            </p:extLst>
          </p:nvPr>
        </p:nvGraphicFramePr>
        <p:xfrm>
          <a:off x="914400" y="1227438"/>
          <a:ext cx="10363200" cy="51651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80383">
                <a:tc>
                  <a:txBody>
                    <a:bodyPr/>
                    <a:lstStyle/>
                    <a:p>
                      <a:r>
                        <a:rPr lang="ru-RU" sz="2400" i="1" u="sng" dirty="0" smtClean="0"/>
                        <a:t>Лопата 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губу язык клади,</a:t>
                      </a:r>
                    </a:p>
                    <a:p>
                      <a:pPr algn="ctr"/>
                      <a:r>
                        <a:rPr lang="ru-RU" sz="24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Пя-пя-пя</a:t>
                      </a:r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произноси.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Язык расслабляется,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Лопатка получается.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47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178" y="3352542"/>
            <a:ext cx="2347328" cy="2967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318" y="3352542"/>
            <a:ext cx="2125363" cy="29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61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370703"/>
            <a:ext cx="10364451" cy="626075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языка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30145977"/>
              </p:ext>
            </p:extLst>
          </p:nvPr>
        </p:nvGraphicFramePr>
        <p:xfrm>
          <a:off x="914400" y="1186249"/>
          <a:ext cx="10363200" cy="52853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59533">
                <a:tc>
                  <a:txBody>
                    <a:bodyPr/>
                    <a:lstStyle/>
                    <a:p>
                      <a:r>
                        <a:rPr lang="ru-RU" sz="2400" i="1" u="sng" dirty="0" smtClean="0"/>
                        <a:t>Киска лакает молоко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Киске дали молока.</a:t>
                      </a:r>
                    </a:p>
                    <a:p>
                      <a:pPr algn="ctr"/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 лакает как она?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Кисонька поела,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Песенку запела:</a:t>
                      </a:r>
                    </a:p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Мяу – мяу!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821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782" y="3666513"/>
            <a:ext cx="2325359" cy="2696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44" y="3666513"/>
            <a:ext cx="2081784" cy="26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02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444843"/>
            <a:ext cx="10364451" cy="650789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языка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11624879"/>
              </p:ext>
            </p:extLst>
          </p:nvPr>
        </p:nvGraphicFramePr>
        <p:xfrm>
          <a:off x="914400" y="1095632"/>
          <a:ext cx="10363200" cy="53545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60681">
                <a:tc>
                  <a:txBody>
                    <a:bodyPr/>
                    <a:lstStyle/>
                    <a:p>
                      <a:r>
                        <a:rPr lang="ru-RU" sz="2400" b="0" i="1" u="sng" dirty="0" smtClean="0"/>
                        <a:t>Барабанщик </a:t>
                      </a:r>
                    </a:p>
                    <a:p>
                      <a:pPr algn="ctr"/>
                      <a:r>
                        <a:rPr lang="ru-RU" sz="2400" b="1" i="0" u="none" dirty="0" smtClean="0"/>
                        <a:t>Барабанщик очень занят, </a:t>
                      </a:r>
                    </a:p>
                    <a:p>
                      <a:pPr algn="ctr"/>
                      <a:r>
                        <a:rPr lang="ru-RU" sz="2400" b="1" i="0" u="none" dirty="0" smtClean="0"/>
                        <a:t>Барабанщик барабанит:</a:t>
                      </a:r>
                    </a:p>
                    <a:p>
                      <a:pPr algn="ctr"/>
                      <a:r>
                        <a:rPr lang="ru-RU" sz="2400" b="1" i="0" u="none" dirty="0" smtClean="0"/>
                        <a:t>Та-та-та, та-та-та</a:t>
                      </a:r>
                    </a:p>
                    <a:p>
                      <a:pPr algn="ctr"/>
                      <a:r>
                        <a:rPr lang="ru-RU" sz="2400" b="1" i="0" u="none" dirty="0" smtClean="0"/>
                        <a:t>Мы везём собой кота.</a:t>
                      </a:r>
                      <a:endParaRPr lang="ru-RU" sz="2400" b="1" i="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39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617" y="3024821"/>
            <a:ext cx="2487826" cy="3425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795" y="3045318"/>
            <a:ext cx="3264842" cy="340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28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4358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и игровые упражнения для развития речевого дыхания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72823914"/>
              </p:ext>
            </p:extLst>
          </p:nvPr>
        </p:nvGraphicFramePr>
        <p:xfrm>
          <a:off x="914400" y="1612900"/>
          <a:ext cx="10363200" cy="4175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1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800" b="0" i="1" u="sng" dirty="0" smtClean="0"/>
                        <a:t>Футбол</a:t>
                      </a:r>
                      <a:r>
                        <a:rPr lang="ru-RU" sz="2800" b="0" i="1" u="sng" baseline="0" dirty="0" smtClean="0"/>
                        <a:t> </a:t>
                      </a:r>
                      <a:endParaRPr lang="ru-RU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кусочка ваты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скатайте шарик. Это мяч. Ворота – два кубика или карандаша. Ребёнок дует на «мяч», пытаясь «забить гол», ватный шарик должен оказаться между кубиками (карандашами).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29" y="2095500"/>
            <a:ext cx="4871571" cy="359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18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323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15129618"/>
              </p:ext>
            </p:extLst>
          </p:nvPr>
        </p:nvGraphicFramePr>
        <p:xfrm>
          <a:off x="914400" y="952500"/>
          <a:ext cx="10363200" cy="52752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3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Ветряная мельница </a:t>
                      </a:r>
                      <a:endParaRPr kumimoji="0" lang="ru-RU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713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/>
                        <a:t>Для этой игры необходима игрушка – вертушка. Ребёнок дует на лопасти игрушки, взрослый сопровождает его</a:t>
                      </a:r>
                      <a:r>
                        <a:rPr lang="ru-RU" sz="2800" baseline="0" dirty="0" smtClean="0"/>
                        <a:t> действия стихотворением:</a:t>
                      </a:r>
                    </a:p>
                    <a:p>
                      <a:pPr algn="just"/>
                      <a:endParaRPr lang="ru-RU" sz="2800" baseline="0" dirty="0" smtClean="0"/>
                    </a:p>
                    <a:p>
                      <a:pPr algn="l"/>
                      <a:r>
                        <a:rPr lang="ru-RU" sz="2800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Noto Sans"/>
                        </a:rPr>
                        <a:t>Ветер дуть не ленится,</a:t>
                      </a:r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/>
                      </a:r>
                      <a:b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2800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Noto Sans"/>
                        </a:rPr>
                        <a:t>Трудится, не спит.</a:t>
                      </a:r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/>
                      </a:r>
                      <a:b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2800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Noto Sans"/>
                        </a:rPr>
                        <a:t>Мелет, мелет мельница,</a:t>
                      </a:r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/>
                      </a:r>
                      <a:b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2800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Noto Sans"/>
                        </a:rPr>
                        <a:t>Крыльями скрипит.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1498600"/>
            <a:ext cx="3340100" cy="4686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08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688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68660232"/>
              </p:ext>
            </p:extLst>
          </p:nvPr>
        </p:nvGraphicFramePr>
        <p:xfrm>
          <a:off x="901700" y="889001"/>
          <a:ext cx="10363200" cy="51762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7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Снегопад 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8133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/>
                        <a:t>Сделать снежинки из ваты или вырезать из бумаги. Предложи-те ребёнку устроить снегопад у себя дома. Положите «снежинку</a:t>
                      </a:r>
                      <a:r>
                        <a:rPr lang="ru-RU" sz="2800" baseline="0" dirty="0" smtClean="0"/>
                        <a:t>» ему </a:t>
                      </a:r>
                      <a:r>
                        <a:rPr lang="ru-RU" sz="2800" dirty="0" smtClean="0"/>
                        <a:t>на ладошку и предложите сдуть её.</a:t>
                      </a:r>
                    </a:p>
                    <a:p>
                      <a:pPr algn="just"/>
                      <a:endParaRPr lang="ru-RU" sz="2800" dirty="0" smtClean="0"/>
                    </a:p>
                    <a:p>
                      <a:pPr algn="just"/>
                      <a:r>
                        <a:rPr lang="ru-RU" sz="22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Падают первые с неба снежинки,</a:t>
                      </a:r>
                    </a:p>
                    <a:p>
                      <a:pPr algn="just"/>
                      <a:r>
                        <a:rPr lang="ru-RU" sz="22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Лёгкие-лёгкие, словно пушинки, </a:t>
                      </a:r>
                    </a:p>
                    <a:p>
                      <a:pPr algn="just"/>
                      <a:r>
                        <a:rPr lang="ru-RU" sz="22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Медленно, плавно на землю ложатся, </a:t>
                      </a:r>
                    </a:p>
                    <a:p>
                      <a:pPr algn="just"/>
                      <a:r>
                        <a:rPr lang="ru-RU" sz="22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Чудным ковром под ногами искрятся.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98" y="1562100"/>
            <a:ext cx="4777535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52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815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66391850"/>
              </p:ext>
            </p:extLst>
          </p:nvPr>
        </p:nvGraphicFramePr>
        <p:xfrm>
          <a:off x="914400" y="965200"/>
          <a:ext cx="10363200" cy="5273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2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Листопад 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Вырезать из цветной бумаги осенние листья. Предложите ребёнку устроить дома осенний листопад - дунуть на листочки так, чтобы они полетели.</a:t>
                      </a:r>
                      <a:r>
                        <a:rPr lang="ru-RU" sz="2800" baseline="0" dirty="0" smtClean="0"/>
                        <a:t> </a:t>
                      </a:r>
                    </a:p>
                    <a:p>
                      <a:endParaRPr lang="ru-RU" sz="2800" dirty="0" smtClean="0"/>
                    </a:p>
                    <a:p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Утром мы во двор идём – </a:t>
                      </a:r>
                    </a:p>
                    <a:p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Листья сыплются дождём, </a:t>
                      </a:r>
                    </a:p>
                    <a:p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Под ногами шелестят</a:t>
                      </a:r>
                    </a:p>
                    <a:p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И летят, летят, летят …</a:t>
                      </a:r>
                      <a:endParaRPr lang="ru-RU" sz="2800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958" y="1511301"/>
            <a:ext cx="3651188" cy="463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07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434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50795801"/>
              </p:ext>
            </p:extLst>
          </p:nvPr>
        </p:nvGraphicFramePr>
        <p:xfrm>
          <a:off x="914400" y="533400"/>
          <a:ext cx="10363200" cy="57209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9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Бабочки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28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AC339A">
                            <a:lumMod val="50000"/>
                          </a:srgbClr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AC339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На лугу среди цветов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AC339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Бабочки порхают –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AC339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Разноцветные кругом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AC339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Крылышки мелькают</a:t>
                      </a:r>
                      <a:r>
                        <a:rPr kumimoji="0" lang="ru-RU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AC339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             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/>
                        <a:t>Вырезать из бумаги одну или несколько бабочек. К каждой бабочке привязать нитку и прикрепить так, чтобы они висели на уровне лица ребёнка.</a:t>
                      </a:r>
                      <a:r>
                        <a:rPr lang="ru-RU" sz="2800" baseline="0" dirty="0" smtClean="0"/>
                        <a:t> </a:t>
                      </a:r>
                    </a:p>
                    <a:p>
                      <a:pPr algn="just"/>
                      <a:r>
                        <a:rPr lang="ru-RU" sz="2800" baseline="0" dirty="0" smtClean="0"/>
                        <a:t>Взрослый предлагает подуть –</a:t>
                      </a:r>
                      <a:r>
                        <a:rPr lang="ru-RU" sz="2800" dirty="0" smtClean="0"/>
                        <a:t> сделать плавный длительный выдох, чтобы бабочки «полетели».</a:t>
                      </a:r>
                    </a:p>
                    <a:p>
                      <a:pPr algn="just"/>
                      <a:endParaRPr lang="ru-RU" sz="2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67" y="1060450"/>
            <a:ext cx="4886833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06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815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22728165"/>
              </p:ext>
            </p:extLst>
          </p:nvPr>
        </p:nvGraphicFramePr>
        <p:xfrm>
          <a:off x="914400" y="863600"/>
          <a:ext cx="10363200" cy="53924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8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Кораблик 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/>
                        <a:t>Сделать вместе с ребёнком бумажный кораблик, опустить его в таз с водой. Ребёнок двигает кораблик с помощью плавного длительного выдоха.</a:t>
                      </a:r>
                    </a:p>
                    <a:p>
                      <a:pPr algn="just"/>
                      <a:endParaRPr lang="ru-RU" sz="2800" dirty="0" smtClean="0"/>
                    </a:p>
                    <a:p>
                      <a:pPr algn="just"/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Я кораблик смастерил, </a:t>
                      </a:r>
                    </a:p>
                    <a:p>
                      <a:pPr algn="just"/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 воде его пустил.</a:t>
                      </a:r>
                    </a:p>
                    <a:p>
                      <a:pPr algn="just"/>
                      <a:r>
                        <a:rPr lang="ru-RU" sz="28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Ты</a:t>
                      </a:r>
                      <a:r>
                        <a:rPr lang="ru-RU" sz="2800" i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плыви, кораблик мой, </a:t>
                      </a:r>
                    </a:p>
                    <a:p>
                      <a:pPr algn="just"/>
                      <a:r>
                        <a:rPr lang="ru-RU" sz="2800" i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 потом вернись домой.</a:t>
                      </a:r>
                    </a:p>
                    <a:p>
                      <a:pPr algn="just"/>
                      <a:endParaRPr lang="ru-RU" sz="2800" i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1" y="1455738"/>
            <a:ext cx="4765145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9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61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64111735"/>
              </p:ext>
            </p:extLst>
          </p:nvPr>
        </p:nvGraphicFramePr>
        <p:xfrm>
          <a:off x="914400" y="876300"/>
          <a:ext cx="10363200" cy="5273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6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Шторм в стакане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113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/>
                        <a:t>Для этой</a:t>
                      </a:r>
                      <a:r>
                        <a:rPr lang="ru-RU" sz="2800" baseline="0" dirty="0" smtClean="0"/>
                        <a:t> игры необходима соломинка для коктейля и стакан с водой. Соломинка кладется на середину широкого языка, а её конец опускается в стакан с водой. Ребёнок дует через соломинку, чтобы вода забурлила. Необходимо следить, чтобы щеки не надувались.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33457"/>
            <a:ext cx="1963504" cy="470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2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078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22974478"/>
              </p:ext>
            </p:extLst>
          </p:nvPr>
        </p:nvGraphicFramePr>
        <p:xfrm>
          <a:off x="914400" y="622300"/>
          <a:ext cx="10363200" cy="54889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0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937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Чей пароход гудит лучше?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956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/>
                        <a:t>Для этой игры необходимы стеклянные пузырьки – один берёт взрослый, а другой</a:t>
                      </a:r>
                      <a:r>
                        <a:rPr lang="ru-RU" sz="2800" baseline="0" dirty="0" smtClean="0"/>
                        <a:t> даёт ребёнку. Поднести пузырёк к подбородку, слегка высунуть кончик языка так, чтобы он касался края горлышка, и подуть. Струя воздуха должна быть длительной и идти </a:t>
                      </a:r>
                    </a:p>
                    <a:p>
                      <a:pPr algn="just"/>
                      <a:r>
                        <a:rPr lang="ru-RU" sz="2800" baseline="0" dirty="0" smtClean="0"/>
                        <a:t>посередине языка. </a:t>
                      </a:r>
                    </a:p>
                    <a:p>
                      <a:pPr algn="just"/>
                      <a:r>
                        <a:rPr lang="ru-RU" sz="2800" baseline="0" dirty="0" smtClean="0"/>
                        <a:t>Получается  звук, </a:t>
                      </a:r>
                    </a:p>
                    <a:p>
                      <a:pPr algn="just"/>
                      <a:r>
                        <a:rPr lang="ru-RU" sz="2800" baseline="0" dirty="0" smtClean="0"/>
                        <a:t>похожий на гудок.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1154935"/>
            <a:ext cx="4147334" cy="401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4257799"/>
            <a:ext cx="1137443" cy="1844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72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91978"/>
            <a:ext cx="10364451" cy="94735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Фонетическая зарядка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001794"/>
            <a:ext cx="10363826" cy="3789405"/>
          </a:xfrm>
        </p:spPr>
        <p:txBody>
          <a:bodyPr/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ClrTx/>
              <a:buAutoNum type="arabicPeriod"/>
            </a:pPr>
            <a:r>
              <a:rPr lang="ru-RU" sz="4000" i="1" cap="none" dirty="0" smtClean="0">
                <a:solidFill>
                  <a:srgbClr val="002060"/>
                </a:solidFill>
              </a:rPr>
              <a:t>Артикуляция гласных А, О, У, И.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ClrTx/>
              <a:buAutoNum type="arabicPeriod"/>
            </a:pPr>
            <a:r>
              <a:rPr lang="ru-RU" sz="4000" i="1" cap="none" dirty="0" smtClean="0">
                <a:solidFill>
                  <a:srgbClr val="002060"/>
                </a:solidFill>
              </a:rPr>
              <a:t>Произношение (</a:t>
            </a:r>
            <a:r>
              <a:rPr lang="ru-RU" sz="4000" i="1" cap="none" dirty="0" err="1" smtClean="0">
                <a:solidFill>
                  <a:srgbClr val="002060"/>
                </a:solidFill>
              </a:rPr>
              <a:t>пропевание</a:t>
            </a:r>
            <a:r>
              <a:rPr lang="ru-RU" sz="4000" i="1" cap="none" dirty="0" smtClean="0">
                <a:solidFill>
                  <a:srgbClr val="002060"/>
                </a:solidFill>
              </a:rPr>
              <a:t>) гласных и их сочетаний.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ClrTx/>
              <a:buAutoNum type="arabicPeriod"/>
            </a:pPr>
            <a:r>
              <a:rPr lang="ru-RU" sz="4000" i="1" cap="none" dirty="0" smtClean="0">
                <a:solidFill>
                  <a:srgbClr val="002060"/>
                </a:solidFill>
              </a:rPr>
              <a:t>Соотнесение гласных звуков с буквами.</a:t>
            </a:r>
            <a:endParaRPr lang="ru-RU" sz="4000" i="1" cap="none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225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91299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 и буква «А»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41426814"/>
              </p:ext>
            </p:extLst>
          </p:nvPr>
        </p:nvGraphicFramePr>
        <p:xfrm>
          <a:off x="914400" y="1392238"/>
          <a:ext cx="10363200" cy="49770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685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i="1" dirty="0" smtClean="0"/>
                        <a:t>Открывает кукла рот, </a:t>
                      </a:r>
                    </a:p>
                    <a:p>
                      <a:pPr algn="ctr"/>
                      <a:r>
                        <a:rPr lang="ru-RU" sz="2400" i="1" dirty="0" smtClean="0"/>
                        <a:t>Громко песенку поёт.     </a:t>
                      </a:r>
                    </a:p>
                    <a:p>
                      <a:pPr algn="ctr"/>
                      <a:r>
                        <a:rPr lang="ru-RU" sz="2400" i="1" dirty="0" smtClean="0"/>
                        <a:t>Эта</a:t>
                      </a:r>
                      <a:r>
                        <a:rPr lang="ru-RU" sz="2400" i="1" baseline="0" dirty="0" smtClean="0"/>
                        <a:t> песенка проста:</a:t>
                      </a:r>
                    </a:p>
                    <a:p>
                      <a:pPr algn="ctr"/>
                      <a:r>
                        <a:rPr lang="ru-RU" sz="2400" i="1" baseline="0" dirty="0" smtClean="0"/>
                        <a:t>«А-а-а-а»</a:t>
                      </a:r>
                      <a:endParaRPr lang="ru-RU" sz="24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219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168" y="2963063"/>
            <a:ext cx="2517556" cy="339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83" y="2963063"/>
            <a:ext cx="2200438" cy="340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171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64294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 и буква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3006359"/>
              </p:ext>
            </p:extLst>
          </p:nvPr>
        </p:nvGraphicFramePr>
        <p:xfrm>
          <a:off x="966952" y="1292773"/>
          <a:ext cx="10363200" cy="50124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326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i="1" dirty="0" smtClean="0"/>
                        <a:t>В лесу волку</a:t>
                      </a:r>
                      <a:r>
                        <a:rPr lang="ru-RU" sz="2400" i="1" baseline="0" dirty="0" smtClean="0"/>
                        <a:t> холодно, </a:t>
                      </a:r>
                    </a:p>
                    <a:p>
                      <a:pPr algn="ctr"/>
                      <a:r>
                        <a:rPr lang="ru-RU" sz="2400" i="1" baseline="0" dirty="0" smtClean="0"/>
                        <a:t>В лесу волку голодно.</a:t>
                      </a:r>
                    </a:p>
                    <a:p>
                      <a:pPr algn="ctr"/>
                      <a:r>
                        <a:rPr lang="ru-RU" sz="2400" i="1" baseline="0" dirty="0" smtClean="0"/>
                        <a:t>Вот и воет на луну</a:t>
                      </a:r>
                    </a:p>
                    <a:p>
                      <a:pPr algn="ctr"/>
                      <a:r>
                        <a:rPr lang="ru-RU" sz="2400" i="1" baseline="0" dirty="0" smtClean="0"/>
                        <a:t>Зимней ночью: у-у-у-у</a:t>
                      </a:r>
                      <a:endParaRPr lang="ru-RU" sz="2400" i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1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3122876"/>
            <a:ext cx="2483234" cy="313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12" y="3122876"/>
            <a:ext cx="1379532" cy="310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493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388884"/>
            <a:ext cx="10364451" cy="67266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буквы «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а»,«У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93525932"/>
              </p:ext>
            </p:extLst>
          </p:nvPr>
        </p:nvGraphicFramePr>
        <p:xfrm>
          <a:off x="914400" y="1051034"/>
          <a:ext cx="10363200" cy="515006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524"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Заблудились мы в лесу</a:t>
                      </a:r>
                    </a:p>
                    <a:p>
                      <a:r>
                        <a:rPr lang="ru-RU" sz="2400" i="1" dirty="0" smtClean="0"/>
                        <a:t>И кричим:</a:t>
                      </a:r>
                      <a:r>
                        <a:rPr lang="ru-RU" sz="2400" i="1" baseline="0" dirty="0" smtClean="0"/>
                        <a:t> «А-у! А-у!»</a:t>
                      </a:r>
                    </a:p>
                    <a:p>
                      <a:r>
                        <a:rPr lang="ru-RU" sz="2400" i="1" baseline="0" dirty="0" smtClean="0"/>
                        <a:t>Никто не отзывается,</a:t>
                      </a:r>
                    </a:p>
                    <a:p>
                      <a:r>
                        <a:rPr lang="ru-RU" sz="2400" i="1" baseline="0" dirty="0" smtClean="0"/>
                        <a:t>Лишь эхо откликается:</a:t>
                      </a:r>
                    </a:p>
                    <a:p>
                      <a:r>
                        <a:rPr lang="ru-RU" sz="2400" i="1" baseline="0" dirty="0" smtClean="0"/>
                        <a:t>«А-у! А-у!»</a:t>
                      </a:r>
                    </a:p>
                    <a:p>
                      <a:endParaRPr lang="ru-RU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Как кричат малышки –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Дочурки и сынишки?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Целый день «У-а!», «У-а!»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Вот и все слова.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3545">
                <a:tc>
                  <a:txBody>
                    <a:bodyPr/>
                    <a:lstStyle/>
                    <a:p>
                      <a:endParaRPr lang="ru-RU" sz="2400" i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i="1" baseline="0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315" y="3642390"/>
            <a:ext cx="2118798" cy="251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53" y="3659517"/>
            <a:ext cx="3399856" cy="2499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329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91299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 и буква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15878795"/>
              </p:ext>
            </p:extLst>
          </p:nvPr>
        </p:nvGraphicFramePr>
        <p:xfrm>
          <a:off x="914400" y="1400175"/>
          <a:ext cx="10363200" cy="4937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Оля плачет и кричит – </a:t>
                      </a:r>
                    </a:p>
                    <a:p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Зубик у неё болит.</a:t>
                      </a:r>
                    </a:p>
                    <a:p>
                      <a:r>
                        <a:rPr lang="ru-RU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О-о-о!</a:t>
                      </a:r>
                    </a:p>
                    <a:p>
                      <a:endParaRPr lang="ru-RU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211" y="2932386"/>
            <a:ext cx="3536294" cy="339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659" y="1501384"/>
            <a:ext cx="982060" cy="143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91" y="3024844"/>
            <a:ext cx="3116196" cy="3302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704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48964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 и буква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56403086"/>
              </p:ext>
            </p:extLst>
          </p:nvPr>
        </p:nvGraphicFramePr>
        <p:xfrm>
          <a:off x="914400" y="1474788"/>
          <a:ext cx="10363200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i="1" dirty="0" smtClean="0"/>
                        <a:t>«</a:t>
                      </a:r>
                      <a:r>
                        <a:rPr lang="ru-RU" sz="2400" i="1" dirty="0" err="1" smtClean="0"/>
                        <a:t>Иии-го-го</a:t>
                      </a:r>
                      <a:r>
                        <a:rPr lang="ru-RU" sz="2400" i="1" dirty="0" smtClean="0"/>
                        <a:t>!» – </a:t>
                      </a:r>
                    </a:p>
                    <a:p>
                      <a:r>
                        <a:rPr lang="ru-RU" sz="2400" i="1" dirty="0" smtClean="0"/>
                        <a:t>Кричит ребёнок.</a:t>
                      </a:r>
                    </a:p>
                    <a:p>
                      <a:r>
                        <a:rPr lang="ru-RU" sz="2400" i="1" dirty="0" smtClean="0"/>
                        <a:t>Значит это жеребёнок.</a:t>
                      </a:r>
                    </a:p>
                    <a:p>
                      <a:endParaRPr lang="ru-RU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58" y="3060138"/>
            <a:ext cx="4780447" cy="295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470" y="1575183"/>
            <a:ext cx="5924550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072" y="3060138"/>
            <a:ext cx="3590597" cy="295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629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457578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 !!!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5270500"/>
            <a:ext cx="10363826" cy="5206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607" y="931860"/>
            <a:ext cx="2805668" cy="2903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5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1279</TotalTime>
  <Words>747</Words>
  <Application>Microsoft Office PowerPoint</Application>
  <PresentationFormat>Широкоэкранный</PresentationFormat>
  <Paragraphs>299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Noto Sans</vt:lpstr>
      <vt:lpstr>Times New Roman</vt:lpstr>
      <vt:lpstr>Tw Cen MT</vt:lpstr>
      <vt:lpstr>Капля</vt:lpstr>
      <vt:lpstr>Артикуляционная гимнастика  </vt:lpstr>
      <vt:lpstr>Упражнения для мышц щёк</vt:lpstr>
      <vt:lpstr>Упражнения для мышц щёк</vt:lpstr>
      <vt:lpstr>Упражнения для губ</vt:lpstr>
      <vt:lpstr>Упражнения для губ</vt:lpstr>
      <vt:lpstr>Упражнения для языка</vt:lpstr>
      <vt:lpstr>Упражнения для языка</vt:lpstr>
      <vt:lpstr>Упражнения для языка</vt:lpstr>
      <vt:lpstr>Упражнения для языка</vt:lpstr>
      <vt:lpstr>игры и игровые упражнения для развития речевого дыхания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Фонетическая зарядка</vt:lpstr>
      <vt:lpstr>Звук и буква «А»</vt:lpstr>
      <vt:lpstr>Звук и буква «У»</vt:lpstr>
      <vt:lpstr>Звуки и буквы «а»,«У»</vt:lpstr>
      <vt:lpstr>Звук и буква «О»</vt:lpstr>
      <vt:lpstr>Звук и буква «и»</vt:lpstr>
      <vt:lpstr>      Молодец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Артикуляционная гимнастика  В ДОМАШНИХ УСЛОВИЯХ</dc:title>
  <dc:creator>школа</dc:creator>
  <cp:lastModifiedBy>Рыбалко Наталья Михайловна</cp:lastModifiedBy>
  <cp:revision>62</cp:revision>
  <cp:lastPrinted>2020-04-06T11:51:34Z</cp:lastPrinted>
  <dcterms:created xsi:type="dcterms:W3CDTF">2017-12-25T09:39:27Z</dcterms:created>
  <dcterms:modified xsi:type="dcterms:W3CDTF">2020-04-08T04:15:49Z</dcterms:modified>
</cp:coreProperties>
</file>